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sldIdLst>
    <p:sldId id="256" r:id="rId5"/>
    <p:sldId id="259" r:id="rId6"/>
    <p:sldId id="276" r:id="rId7"/>
    <p:sldId id="296" r:id="rId8"/>
    <p:sldId id="297" r:id="rId9"/>
    <p:sldId id="265" r:id="rId10"/>
    <p:sldId id="304" r:id="rId11"/>
    <p:sldId id="270" r:id="rId12"/>
    <p:sldId id="260" r:id="rId13"/>
    <p:sldId id="279" r:id="rId14"/>
    <p:sldId id="280" r:id="rId15"/>
    <p:sldId id="273" r:id="rId16"/>
    <p:sldId id="262" r:id="rId17"/>
    <p:sldId id="282" r:id="rId18"/>
    <p:sldId id="263" r:id="rId19"/>
    <p:sldId id="292" r:id="rId20"/>
    <p:sldId id="286" r:id="rId21"/>
    <p:sldId id="289" r:id="rId22"/>
    <p:sldId id="298" r:id="rId23"/>
    <p:sldId id="284" r:id="rId24"/>
    <p:sldId id="290" r:id="rId25"/>
    <p:sldId id="299" r:id="rId26"/>
    <p:sldId id="301" r:id="rId27"/>
    <p:sldId id="302" r:id="rId28"/>
    <p:sldId id="287" r:id="rId29"/>
    <p:sldId id="291" r:id="rId30"/>
    <p:sldId id="303" r:id="rId31"/>
    <p:sldId id="288" r:id="rId32"/>
    <p:sldId id="293" r:id="rId33"/>
    <p:sldId id="30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1F"/>
    <a:srgbClr val="6D6E71"/>
    <a:srgbClr val="47A67C"/>
    <a:srgbClr val="FFD200"/>
    <a:srgbClr val="D60057"/>
    <a:srgbClr val="FBB031"/>
    <a:srgbClr val="E32726"/>
    <a:srgbClr val="FFCD00"/>
    <a:srgbClr val="8B85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guide orient="horz" pos="411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CACE1-0839-DD4E-8A8D-815B08AED9A4}"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58301-8E47-694C-884E-80E9D5260CC5}" type="slidenum">
              <a:rPr lang="en-US" smtClean="0"/>
              <a:t>‹#›</a:t>
            </a:fld>
            <a:endParaRPr lang="en-US"/>
          </a:p>
        </p:txBody>
      </p:sp>
    </p:spTree>
    <p:extLst>
      <p:ext uri="{BB962C8B-B14F-4D97-AF65-F5344CB8AC3E}">
        <p14:creationId xmlns:p14="http://schemas.microsoft.com/office/powerpoint/2010/main" val="21379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16</a:t>
            </a:fld>
            <a:endParaRPr lang="en-US"/>
          </a:p>
        </p:txBody>
      </p:sp>
    </p:spTree>
    <p:extLst>
      <p:ext uri="{BB962C8B-B14F-4D97-AF65-F5344CB8AC3E}">
        <p14:creationId xmlns:p14="http://schemas.microsoft.com/office/powerpoint/2010/main" val="94324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p:nvPr>
        </p:nvSpPr>
        <p:spPr>
          <a:xfrm>
            <a:off x="552668" y="481913"/>
            <a:ext cx="7841294" cy="1884405"/>
          </a:xfrm>
          <a:prstGeom prst="rect">
            <a:avLst/>
          </a:prstGeom>
        </p:spPr>
        <p:txBody>
          <a:bodyPr anchor="b">
            <a:normAutofit/>
          </a:bodyPr>
          <a:lstStyle>
            <a:lvl1pPr algn="l">
              <a:lnSpc>
                <a:spcPts val="5000"/>
              </a:lnSpc>
              <a:defRPr sz="4800" b="1">
                <a:solidFill>
                  <a:schemeClr val="accent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p:nvPr>
        </p:nvSpPr>
        <p:spPr>
          <a:xfrm>
            <a:off x="552668" y="2366318"/>
            <a:ext cx="7841294" cy="939114"/>
          </a:xfrm>
          <a:prstGeom prst="rect">
            <a:avLst/>
          </a:prstGeom>
        </p:spPr>
        <p:txBody>
          <a:bodyPr/>
          <a:lstStyle>
            <a:lvl1pPr marL="0" indent="0" algn="l">
              <a:lnSpc>
                <a:spcPts val="2600"/>
              </a:lnSpc>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552668" y="3305432"/>
            <a:ext cx="6367116" cy="1186859"/>
          </a:xfrm>
          <a:prstGeom prst="rect">
            <a:avLst/>
          </a:prstGeom>
        </p:spPr>
        <p:txBody>
          <a:bodyPr anchor="b" anchorCtr="0">
            <a:noAutofit/>
          </a:bodyPr>
          <a:lstStyle>
            <a:lvl1pPr marL="0" indent="0">
              <a:lnSpc>
                <a:spcPts val="1600"/>
              </a:lnSpc>
              <a:spcBef>
                <a:spcPts val="0"/>
              </a:spcBef>
              <a:buNone/>
              <a:defRPr sz="1400">
                <a:solidFill>
                  <a:schemeClr val="tx1"/>
                </a:solidFill>
              </a:defRPr>
            </a:lvl1pPr>
          </a:lstStyle>
          <a:p>
            <a:pPr lvl="0"/>
            <a:r>
              <a:rPr lang="en-US"/>
              <a:t>Presenter’s Name</a:t>
            </a:r>
            <a:br>
              <a:rPr lang="en-US"/>
            </a:br>
            <a:r>
              <a:rPr lang="en-US"/>
              <a:t>Presenter’s title / additional designations</a:t>
            </a:r>
            <a:br>
              <a:rPr lang="en-US"/>
            </a:br>
            <a:r>
              <a:rPr lang="en-US"/>
              <a:t>Faculty of / Department of / additional designations</a:t>
            </a:r>
          </a:p>
        </p:txBody>
      </p:sp>
      <p:sp>
        <p:nvSpPr>
          <p:cNvPr id="12" name="Text Placeholder 11">
            <a:extLst>
              <a:ext uri="{FF2B5EF4-FFF2-40B4-BE49-F238E27FC236}">
                <a16:creationId xmlns:a16="http://schemas.microsoft.com/office/drawing/2014/main" id="{65E4B113-E638-B640-8F48-252058659E0B}"/>
              </a:ext>
            </a:extLst>
          </p:cNvPr>
          <p:cNvSpPr>
            <a:spLocks noGrp="1"/>
          </p:cNvSpPr>
          <p:nvPr>
            <p:ph type="body" sz="quarter" idx="11" hasCustomPrompt="1"/>
          </p:nvPr>
        </p:nvSpPr>
        <p:spPr>
          <a:xfrm>
            <a:off x="552668" y="4492291"/>
            <a:ext cx="3487991" cy="521874"/>
          </a:xfrm>
          <a:prstGeom prst="rect">
            <a:avLst/>
          </a:prstGeom>
        </p:spPr>
        <p:txBody>
          <a:bodyPr>
            <a:normAutofit/>
          </a:bodyPr>
          <a:lstStyle>
            <a:lvl1pPr marL="0" indent="0">
              <a:spcBef>
                <a:spcPts val="0"/>
              </a:spcBef>
              <a:buNone/>
              <a:defRPr sz="1000" b="1">
                <a:solidFill>
                  <a:schemeClr val="accent3"/>
                </a:solidFill>
              </a:defRPr>
            </a:lvl1pPr>
          </a:lstStyle>
          <a:p>
            <a:pPr lvl="0"/>
            <a:r>
              <a:rPr lang="en-US"/>
              <a:t>Click to add date</a:t>
            </a:r>
          </a:p>
        </p:txBody>
      </p:sp>
    </p:spTree>
    <p:extLst>
      <p:ext uri="{BB962C8B-B14F-4D97-AF65-F5344CB8AC3E}">
        <p14:creationId xmlns:p14="http://schemas.microsoft.com/office/powerpoint/2010/main" val="39802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a:p>
        </p:txBody>
      </p:sp>
    </p:spTree>
    <p:extLst>
      <p:ext uri="{BB962C8B-B14F-4D97-AF65-F5344CB8AC3E}">
        <p14:creationId xmlns:p14="http://schemas.microsoft.com/office/powerpoint/2010/main" val="388144403"/>
      </p:ext>
    </p:extLst>
  </p:cSld>
  <p:clrMapOvr>
    <a:masterClrMapping/>
  </p:clrMapOvr>
  <p:extLst>
    <p:ext uri="{DCECCB84-F9BA-43D5-87BE-67443E8EF086}">
      <p15:sldGuideLst xmlns:p15="http://schemas.microsoft.com/office/powerpoint/2012/main">
        <p15:guide id="1" orient="horz" pos="7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773021"/>
            <a:ext cx="3938587" cy="3938587"/>
          </a:xfrm>
          <a:prstGeom prst="rect">
            <a:avLst/>
          </a:prstGeom>
        </p:spPr>
        <p:txBody>
          <a:bodyPr/>
          <a:lstStyle>
            <a:lvl1pPr marL="0" indent="0">
              <a:buNone/>
              <a:defRPr/>
            </a:lvl1pPr>
          </a:lstStyle>
          <a:p>
            <a:r>
              <a:rPr lang="en-US"/>
              <a:t>Click icon to add picture</a:t>
            </a:r>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5347569" y="1773021"/>
            <a:ext cx="6013537" cy="3938587"/>
          </a:xfrm>
          <a:prstGeom prst="rect">
            <a:avLst/>
          </a:prstGeom>
        </p:spPr>
        <p:txBody>
          <a:bodyPr/>
          <a:lstStyle>
            <a:lvl1pPr>
              <a:buClr>
                <a:schemeClr val="accent1"/>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DBF3C08-C8EC-DC49-84E7-B18774364A03}"/>
              </a:ext>
            </a:extLst>
          </p:cNvPr>
          <p:cNvSpPr>
            <a:spLocks noGrp="1"/>
          </p:cNvSpPr>
          <p:nvPr>
            <p:ph type="sldNum" sz="quarter" idx="12"/>
          </p:nvPr>
        </p:nvSpPr>
        <p:spPr>
          <a:xfrm>
            <a:off x="9146427" y="6380538"/>
            <a:ext cx="2743200" cy="36512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a:p>
        </p:txBody>
      </p:sp>
      <p:sp>
        <p:nvSpPr>
          <p:cNvPr id="7" name="Title 1">
            <a:extLst>
              <a:ext uri="{FF2B5EF4-FFF2-40B4-BE49-F238E27FC236}">
                <a16:creationId xmlns:a16="http://schemas.microsoft.com/office/drawing/2014/main" id="{4AF4FC2F-942D-6942-8D5B-4C7E0E5244FF}"/>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219073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1211358" y="1655241"/>
            <a:ext cx="3982602" cy="2222782"/>
          </a:xfrm>
          <a:prstGeom prst="rect">
            <a:avLst/>
          </a:prstGeom>
        </p:spPr>
        <p:txBody>
          <a:bodyPr/>
          <a:lstStyle>
            <a:lvl1pPr marL="0" indent="0">
              <a:buNone/>
              <a:defRPr/>
            </a:lvl1pPr>
          </a:lstStyle>
          <a:p>
            <a:r>
              <a:rPr lang="en-US"/>
              <a:t>Click icon to add picture</a:t>
            </a:r>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1211358"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a:extLst>
              <a:ext uri="{FF2B5EF4-FFF2-40B4-BE49-F238E27FC236}">
                <a16:creationId xmlns:a16="http://schemas.microsoft.com/office/drawing/2014/main" id="{873EC9B2-3D79-EB42-BD2D-94A59CE5C329}"/>
              </a:ext>
            </a:extLst>
          </p:cNvPr>
          <p:cNvSpPr>
            <a:spLocks noGrp="1"/>
          </p:cNvSpPr>
          <p:nvPr>
            <p:ph type="pic" sz="quarter" idx="14"/>
          </p:nvPr>
        </p:nvSpPr>
        <p:spPr>
          <a:xfrm>
            <a:off x="6984841" y="1655241"/>
            <a:ext cx="3982602" cy="2222782"/>
          </a:xfrm>
          <a:prstGeom prst="rect">
            <a:avLst/>
          </a:prstGeom>
        </p:spPr>
        <p:txBody>
          <a:bodyPr/>
          <a:lstStyle>
            <a:lvl1pPr marL="0" indent="0">
              <a:buNone/>
              <a:defRPr/>
            </a:lvl1pPr>
          </a:lstStyle>
          <a:p>
            <a:r>
              <a:rPr lang="en-US"/>
              <a:t>Click icon to add picture</a:t>
            </a:r>
          </a:p>
        </p:txBody>
      </p:sp>
      <p:cxnSp>
        <p:nvCxnSpPr>
          <p:cNvPr id="3" name="Straight Connector 2">
            <a:extLst>
              <a:ext uri="{FF2B5EF4-FFF2-40B4-BE49-F238E27FC236}">
                <a16:creationId xmlns:a16="http://schemas.microsoft.com/office/drawing/2014/main" id="{B1D7853A-8D09-4041-8FD1-E58DBA8A7F0F}"/>
              </a:ext>
            </a:extLst>
          </p:cNvPr>
          <p:cNvCxnSpPr/>
          <p:nvPr userDrawn="1"/>
        </p:nvCxnSpPr>
        <p:spPr>
          <a:xfrm>
            <a:off x="6096000" y="1551313"/>
            <a:ext cx="0" cy="465342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AEF50DEA-27DF-7C4E-AD5F-60F66ED518A4}"/>
              </a:ext>
            </a:extLst>
          </p:cNvPr>
          <p:cNvSpPr>
            <a:spLocks noGrp="1"/>
          </p:cNvSpPr>
          <p:nvPr>
            <p:ph idx="15"/>
          </p:nvPr>
        </p:nvSpPr>
        <p:spPr>
          <a:xfrm>
            <a:off x="6984841"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D4A5085-02C7-C249-93B0-AC3B6836CB82}"/>
              </a:ext>
            </a:extLst>
          </p:cNvPr>
          <p:cNvSpPr>
            <a:spLocks noGrp="1"/>
          </p:cNvSpPr>
          <p:nvPr>
            <p:ph type="sldNum" sz="quarter" idx="12"/>
          </p:nvPr>
        </p:nvSpPr>
        <p:spPr>
          <a:xfrm>
            <a:off x="9146427" y="6380538"/>
            <a:ext cx="2743200" cy="36512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a:p>
        </p:txBody>
      </p:sp>
      <p:sp>
        <p:nvSpPr>
          <p:cNvPr id="10" name="Title 1">
            <a:extLst>
              <a:ext uri="{FF2B5EF4-FFF2-40B4-BE49-F238E27FC236}">
                <a16:creationId xmlns:a16="http://schemas.microsoft.com/office/drawing/2014/main" id="{5CF9A15B-E143-B248-AA59-A29370229760}"/>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68388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016D1F-0C29-D446-876E-DD6C096D7311}"/>
              </a:ext>
            </a:extLst>
          </p:cNvPr>
          <p:cNvSpPr>
            <a:spLocks noGrp="1"/>
          </p:cNvSpPr>
          <p:nvPr>
            <p:ph type="body" sz="quarter" idx="10" hasCustomPrompt="1"/>
          </p:nvPr>
        </p:nvSpPr>
        <p:spPr>
          <a:xfrm>
            <a:off x="3589638" y="1118286"/>
            <a:ext cx="7271951" cy="4775887"/>
          </a:xfrm>
          <a:prstGeom prst="rect">
            <a:avLst/>
          </a:prstGeom>
        </p:spPr>
        <p:txBody>
          <a:bodyPr anchor="ctr" anchorCtr="0"/>
          <a:lstStyle>
            <a:lvl1pPr marL="0" indent="0">
              <a:lnSpc>
                <a:spcPts val="5000"/>
              </a:lnSpc>
              <a:spcBef>
                <a:spcPts val="0"/>
              </a:spcBef>
              <a:buNone/>
              <a:defRPr sz="4800" b="1">
                <a:solidFill>
                  <a:schemeClr val="accent1"/>
                </a:solidFill>
                <a:latin typeface="+mn-lt"/>
              </a:defRPr>
            </a:lvl1pPr>
          </a:lstStyle>
          <a:p>
            <a:pPr lvl="0"/>
            <a:r>
              <a:rPr lang="en-US"/>
              <a:t>This slide is for one big, </a:t>
            </a:r>
            <a:br>
              <a:rPr lang="en-US"/>
            </a:br>
            <a:r>
              <a:rPr lang="en-US"/>
              <a:t>bold statement. Bullet </a:t>
            </a:r>
            <a:br>
              <a:rPr lang="en-US"/>
            </a:br>
            <a:r>
              <a:rPr lang="en-US"/>
              <a:t>points can’t compete! </a:t>
            </a:r>
          </a:p>
        </p:txBody>
      </p:sp>
    </p:spTree>
    <p:extLst>
      <p:ext uri="{BB962C8B-B14F-4D97-AF65-F5344CB8AC3E}">
        <p14:creationId xmlns:p14="http://schemas.microsoft.com/office/powerpoint/2010/main" val="39974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hasCustomPrompt="1"/>
          </p:nvPr>
        </p:nvSpPr>
        <p:spPr>
          <a:xfrm>
            <a:off x="713306" y="259491"/>
            <a:ext cx="8115597" cy="1928468"/>
          </a:xfrm>
          <a:prstGeom prst="rect">
            <a:avLst/>
          </a:prstGeom>
        </p:spPr>
        <p:txBody>
          <a:bodyPr anchor="b">
            <a:normAutofit/>
          </a:bodyPr>
          <a:lstStyle>
            <a:lvl1pPr algn="l">
              <a:lnSpc>
                <a:spcPts val="3800"/>
              </a:lnSpc>
              <a:defRPr sz="3600" b="1">
                <a:solidFill>
                  <a:schemeClr val="accent1"/>
                </a:solidFill>
                <a:latin typeface="+mn-lt"/>
              </a:defRPr>
            </a:lvl1pPr>
          </a:lstStyle>
          <a:p>
            <a:r>
              <a:rPr lang="en-US"/>
              <a:t>Thank you for attending! </a:t>
            </a:r>
            <a:br>
              <a:rPr lang="en-US"/>
            </a:br>
            <a:r>
              <a:rPr lang="en-US"/>
              <a:t>and/or other concluding message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hasCustomPrompt="1"/>
          </p:nvPr>
        </p:nvSpPr>
        <p:spPr>
          <a:xfrm>
            <a:off x="713306" y="2203160"/>
            <a:ext cx="8115597" cy="780997"/>
          </a:xfrm>
          <a:prstGeom prst="rect">
            <a:avLst/>
          </a:prstGeom>
        </p:spPr>
        <p:txBody>
          <a:bodyPr/>
          <a:lstStyle>
            <a:lvl1pPr marL="0" indent="0" algn="l">
              <a:lnSpc>
                <a:spcPts val="2600"/>
              </a:lnSpc>
              <a:spcBef>
                <a:spcPts val="0"/>
              </a:spcBef>
              <a:buNone/>
              <a:defRPr sz="24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For more information go to </a:t>
            </a:r>
            <a:r>
              <a:rPr lang="en-US" err="1"/>
              <a:t>ucalgary.ca</a:t>
            </a:r>
            <a:r>
              <a:rPr lang="en-US"/>
              <a:t>/</a:t>
            </a:r>
            <a:r>
              <a:rPr lang="en-US" err="1"/>
              <a:t>webaddress</a:t>
            </a:r>
            <a:endParaRPr lang="en-US"/>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713307" y="3002203"/>
            <a:ext cx="6478326" cy="1468879"/>
          </a:xfrm>
          <a:prstGeom prst="rect">
            <a:avLst/>
          </a:prstGeom>
        </p:spPr>
        <p:txBody>
          <a:bodyPr anchor="b" anchorCtr="0">
            <a:noAutofit/>
          </a:bodyPr>
          <a:lstStyle>
            <a:lvl1pPr marL="0" indent="0">
              <a:lnSpc>
                <a:spcPts val="2000"/>
              </a:lnSpc>
              <a:spcBef>
                <a:spcPts val="0"/>
              </a:spcBef>
              <a:buNone/>
              <a:defRPr sz="1800" b="0">
                <a:solidFill>
                  <a:schemeClr val="tx1"/>
                </a:solidFill>
              </a:defRPr>
            </a:lvl1pPr>
          </a:lstStyle>
          <a:p>
            <a:pPr lvl="0"/>
            <a:r>
              <a:rPr lang="en-US"/>
              <a:t>Presenter’s Name</a:t>
            </a:r>
            <a:br>
              <a:rPr lang="en-US"/>
            </a:br>
            <a:r>
              <a:rPr lang="en-US" err="1"/>
              <a:t>presentersemail@ucalgary.ca</a:t>
            </a:r>
            <a:br>
              <a:rPr lang="en-US"/>
            </a:br>
            <a:r>
              <a:rPr lang="en-US"/>
              <a:t>Phone number / Twitter handle / additional contact info</a:t>
            </a:r>
          </a:p>
        </p:txBody>
      </p:sp>
    </p:spTree>
    <p:extLst>
      <p:ext uri="{BB962C8B-B14F-4D97-AF65-F5344CB8AC3E}">
        <p14:creationId xmlns:p14="http://schemas.microsoft.com/office/powerpoint/2010/main" val="179591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3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calgary.ca/registrar/student-centre/how-guid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ucalgary.ca/student-services/student-success/learning-support/pass" TargetMode="Externa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2" Type="http://schemas.openxmlformats.org/officeDocument/2006/relationships/hyperlink" Target="https://www.ucalgary.ca/pubs/calendar/current/minor-prog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ucalgary.ca/pubs/calendar/current/embedded-certificate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ucalgary.ca/pubs/calendar/current/ha-4-2.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ucalgary.ca/pubs/calendar/current/ha-4-1-3.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haskayne.ucalgary.ca/current-students/undergraduate/student-experience/co-operative-educ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susan.basudde@haskayne.ucalgary.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haskayne.ucalgary.ca/current-students/undergraduate/academic-information/advising" TargetMode="External"/><Relationship Id="rId2" Type="http://schemas.openxmlformats.org/officeDocument/2006/relationships/hyperlink" Target="mailto:undergraduate@haskayne.ucalgary.ca" TargetMode="Externa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hyperlink" Target="https://haskayne.ucalgary.ca/sites/default/files/teams/2/BComm%20Direct%20Entry%20Program%20Sheet%202024%20-%202025%20Final.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askayne.ucalgary.ca/sites/default/files/teams/2/BComm%20Recommended%20Options%202024%20-2025.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calgary.ca/registrar/student-centre/webinars" TargetMode="External"/><Relationship Id="rId2" Type="http://schemas.openxmlformats.org/officeDocument/2006/relationships/hyperlink" Target="https://www.ucalgary.ca/registrar/registration/new-first-year-students" TargetMode="External"/><Relationship Id="rId1" Type="http://schemas.openxmlformats.org/officeDocument/2006/relationships/slideLayout" Target="../slideLayouts/slideLayout2.xml"/><Relationship Id="rId4" Type="http://schemas.openxmlformats.org/officeDocument/2006/relationships/hyperlink" Target="https://www.ucalgary.ca/student-services/student-success/advising/nsr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calgary.ca/registrar/registration/enrolment-appointment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33A7-5FAF-7E4C-B3D7-17132204F1B4}"/>
              </a:ext>
            </a:extLst>
          </p:cNvPr>
          <p:cNvSpPr>
            <a:spLocks noGrp="1"/>
          </p:cNvSpPr>
          <p:nvPr>
            <p:ph type="ctrTitle"/>
          </p:nvPr>
        </p:nvSpPr>
        <p:spPr>
          <a:xfrm>
            <a:off x="552668" y="333122"/>
            <a:ext cx="7649223" cy="1746873"/>
          </a:xfrm>
        </p:spPr>
        <p:txBody>
          <a:bodyPr>
            <a:normAutofit fontScale="90000"/>
          </a:bodyPr>
          <a:lstStyle/>
          <a:p>
            <a:br>
              <a:rPr lang="en-US" b="0" dirty="0">
                <a:solidFill>
                  <a:srgbClr val="6D6E71"/>
                </a:solidFill>
                <a:latin typeface="+mj-lt"/>
              </a:rPr>
            </a:br>
            <a:br>
              <a:rPr lang="en-US" b="0" dirty="0">
                <a:solidFill>
                  <a:srgbClr val="6D6E71"/>
                </a:solidFill>
                <a:latin typeface="+mj-lt"/>
              </a:rPr>
            </a:br>
            <a:br>
              <a:rPr lang="en-US" b="0" dirty="0">
                <a:solidFill>
                  <a:srgbClr val="6D6E71"/>
                </a:solidFill>
                <a:latin typeface="+mj-lt"/>
              </a:rPr>
            </a:br>
            <a:r>
              <a:rPr lang="en-US" b="0" dirty="0">
                <a:solidFill>
                  <a:srgbClr val="6D6E71"/>
                </a:solidFill>
                <a:latin typeface="+mj-lt"/>
              </a:rPr>
              <a:t>Registration and Program Guide for BComm Students</a:t>
            </a:r>
          </a:p>
        </p:txBody>
      </p:sp>
      <p:sp>
        <p:nvSpPr>
          <p:cNvPr id="4" name="Text Placeholder 3">
            <a:extLst>
              <a:ext uri="{FF2B5EF4-FFF2-40B4-BE49-F238E27FC236}">
                <a16:creationId xmlns:a16="http://schemas.microsoft.com/office/drawing/2014/main" id="{AC139BAF-497B-114A-ADA3-745184DA3B01}"/>
              </a:ext>
            </a:extLst>
          </p:cNvPr>
          <p:cNvSpPr>
            <a:spLocks noGrp="1"/>
          </p:cNvSpPr>
          <p:nvPr>
            <p:ph type="body" sz="quarter" idx="10"/>
          </p:nvPr>
        </p:nvSpPr>
        <p:spPr/>
        <p:txBody>
          <a:bodyPr/>
          <a:lstStyle/>
          <a:p>
            <a:r>
              <a:rPr lang="en-US" sz="2000" dirty="0"/>
              <a:t>Presented by Undergraduate Student Services</a:t>
            </a:r>
          </a:p>
          <a:p>
            <a:r>
              <a:rPr lang="en-US" sz="2000" b="1" dirty="0"/>
              <a:t>Haskayne School of Business</a:t>
            </a:r>
          </a:p>
        </p:txBody>
      </p:sp>
      <p:sp>
        <p:nvSpPr>
          <p:cNvPr id="6" name="Text Placeholder 5">
            <a:extLst>
              <a:ext uri="{FF2B5EF4-FFF2-40B4-BE49-F238E27FC236}">
                <a16:creationId xmlns:a16="http://schemas.microsoft.com/office/drawing/2014/main" id="{112DF621-4E50-CC45-BD48-41667610FCE5}"/>
              </a:ext>
            </a:extLst>
          </p:cNvPr>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234139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2AF3-DCE9-4D0A-96DC-5591EAF49C62}"/>
              </a:ext>
            </a:extLst>
          </p:cNvPr>
          <p:cNvSpPr>
            <a:spLocks noGrp="1"/>
          </p:cNvSpPr>
          <p:nvPr>
            <p:ph type="title"/>
          </p:nvPr>
        </p:nvSpPr>
        <p:spPr/>
        <p:txBody>
          <a:bodyPr lIns="91440" tIns="45720" rIns="91440" bIns="45720" anchor="ctr" anchorCtr="0">
            <a:normAutofit fontScale="90000"/>
          </a:bodyPr>
          <a:lstStyle/>
          <a:p>
            <a:r>
              <a:rPr lang="en-US" b="0" dirty="0">
                <a:solidFill>
                  <a:srgbClr val="6D6E71"/>
                </a:solidFill>
                <a:latin typeface="+mj-lt"/>
                <a:ea typeface="+mn-lt"/>
                <a:cs typeface="+mn-lt"/>
              </a:rPr>
              <a:t>Registration Tools - Course Search and Schedule Builder</a:t>
            </a:r>
            <a:endParaRPr lang="en-US" b="0" dirty="0">
              <a:solidFill>
                <a:srgbClr val="6D6E71"/>
              </a:solidFill>
              <a:latin typeface="+mj-lt"/>
            </a:endParaRPr>
          </a:p>
        </p:txBody>
      </p:sp>
      <p:sp>
        <p:nvSpPr>
          <p:cNvPr id="3" name="Content Placeholder 2">
            <a:extLst>
              <a:ext uri="{FF2B5EF4-FFF2-40B4-BE49-F238E27FC236}">
                <a16:creationId xmlns:a16="http://schemas.microsoft.com/office/drawing/2014/main" id="{137108BF-BB58-4CCC-B721-88D3D1C8D1E6}"/>
              </a:ext>
            </a:extLst>
          </p:cNvPr>
          <p:cNvSpPr>
            <a:spLocks noGrp="1"/>
          </p:cNvSpPr>
          <p:nvPr>
            <p:ph idx="1"/>
          </p:nvPr>
        </p:nvSpPr>
        <p:spPr>
          <a:xfrm>
            <a:off x="422310" y="1386645"/>
            <a:ext cx="4248400" cy="4662008"/>
          </a:xfrm>
        </p:spPr>
        <p:txBody>
          <a:bodyPr lIns="91440" tIns="45720" rIns="91440" bIns="45720" anchor="t"/>
          <a:lstStyle/>
          <a:p>
            <a:r>
              <a:rPr lang="en-US" sz="2200" dirty="0">
                <a:ea typeface="+mn-lt"/>
                <a:cs typeface="+mn-lt"/>
              </a:rPr>
              <a:t>You can register using either:</a:t>
            </a:r>
          </a:p>
          <a:p>
            <a:pPr lvl="1"/>
            <a:r>
              <a:rPr lang="en-US" sz="1800" dirty="0">
                <a:ea typeface="+mn-lt"/>
                <a:cs typeface="+mn-lt"/>
              </a:rPr>
              <a:t>Course Search or</a:t>
            </a:r>
          </a:p>
          <a:p>
            <a:pPr lvl="1"/>
            <a:r>
              <a:rPr lang="en-US" sz="1800" dirty="0">
                <a:ea typeface="+mn-lt"/>
                <a:cs typeface="+mn-lt"/>
              </a:rPr>
              <a:t>Schedule Builder</a:t>
            </a:r>
          </a:p>
          <a:p>
            <a:r>
              <a:rPr lang="en-US" sz="2200" dirty="0">
                <a:ea typeface="+mn-lt"/>
                <a:cs typeface="+mn-lt"/>
              </a:rPr>
              <a:t>Use Schedule Builder to start with.</a:t>
            </a:r>
          </a:p>
          <a:p>
            <a:r>
              <a:rPr lang="en-US" sz="2200" dirty="0">
                <a:ea typeface="+mn-lt"/>
                <a:cs typeface="+mn-lt"/>
              </a:rPr>
              <a:t>After registration, it is advised to make changes to registration (edit, add, swap, drop) through your Home Tab. </a:t>
            </a:r>
          </a:p>
          <a:p>
            <a:r>
              <a:rPr lang="en-US" sz="2200" dirty="0">
                <a:ea typeface="+mn-lt"/>
                <a:cs typeface="+mn-lt"/>
              </a:rPr>
              <a:t>More information about how to use your Student Centre, can be found </a:t>
            </a:r>
            <a:r>
              <a:rPr lang="en-US" sz="2200" dirty="0">
                <a:solidFill>
                  <a:srgbClr val="FF671F"/>
                </a:solidFill>
                <a:ea typeface="+mn-lt"/>
                <a:cs typeface="+mn-lt"/>
                <a:hlinkClick r:id="rId2">
                  <a:extLst>
                    <a:ext uri="{A12FA001-AC4F-418D-AE19-62706E023703}">
                      <ahyp:hlinkClr xmlns:ahyp="http://schemas.microsoft.com/office/drawing/2018/hyperlinkcolor" val="tx"/>
                    </a:ext>
                  </a:extLst>
                </a:hlinkClick>
              </a:rPr>
              <a:t>here</a:t>
            </a:r>
            <a:r>
              <a:rPr lang="en-US" sz="2200" dirty="0">
                <a:ea typeface="+mn-lt"/>
                <a:cs typeface="+mn-lt"/>
              </a:rPr>
              <a:t>. </a:t>
            </a:r>
            <a:endParaRPr lang="en-US" sz="2200" dirty="0">
              <a:cs typeface="Calibri"/>
            </a:endParaRPr>
          </a:p>
        </p:txBody>
      </p:sp>
      <p:sp>
        <p:nvSpPr>
          <p:cNvPr id="4" name="Slide Number Placeholder 3">
            <a:extLst>
              <a:ext uri="{FF2B5EF4-FFF2-40B4-BE49-F238E27FC236}">
                <a16:creationId xmlns:a16="http://schemas.microsoft.com/office/drawing/2014/main" id="{5D7BB00F-CAAD-446F-B271-164A29EEE5F7}"/>
              </a:ext>
            </a:extLst>
          </p:cNvPr>
          <p:cNvSpPr>
            <a:spLocks noGrp="1"/>
          </p:cNvSpPr>
          <p:nvPr>
            <p:ph type="sldNum" sz="quarter" idx="12"/>
          </p:nvPr>
        </p:nvSpPr>
        <p:spPr/>
        <p:txBody>
          <a:bodyPr/>
          <a:lstStyle/>
          <a:p>
            <a:fld id="{5C35FCF4-C3EF-BD43-82E0-05BC237DAD2A}" type="slidenum">
              <a:rPr lang="en-US" smtClean="0"/>
              <a:pPr/>
              <a:t>10</a:t>
            </a:fld>
            <a:endParaRPr lang="en-US"/>
          </a:p>
        </p:txBody>
      </p:sp>
      <p:pic>
        <p:nvPicPr>
          <p:cNvPr id="7" name="Picture 7" descr="Graphical user interface, website&#10;&#10;Description automatically generated">
            <a:extLst>
              <a:ext uri="{FF2B5EF4-FFF2-40B4-BE49-F238E27FC236}">
                <a16:creationId xmlns:a16="http://schemas.microsoft.com/office/drawing/2014/main" id="{ABBC5BBA-5611-4E88-A413-1273E4EFA4CE}"/>
              </a:ext>
            </a:extLst>
          </p:cNvPr>
          <p:cNvPicPr>
            <a:picLocks noChangeAspect="1"/>
          </p:cNvPicPr>
          <p:nvPr/>
        </p:nvPicPr>
        <p:blipFill>
          <a:blip r:embed="rId3"/>
          <a:stretch>
            <a:fillRect/>
          </a:stretch>
        </p:blipFill>
        <p:spPr>
          <a:xfrm>
            <a:off x="4811028" y="1497366"/>
            <a:ext cx="5836576" cy="4182642"/>
          </a:xfrm>
          <a:prstGeom prst="rect">
            <a:avLst/>
          </a:prstGeom>
        </p:spPr>
      </p:pic>
    </p:spTree>
    <p:extLst>
      <p:ext uri="{BB962C8B-B14F-4D97-AF65-F5344CB8AC3E}">
        <p14:creationId xmlns:p14="http://schemas.microsoft.com/office/powerpoint/2010/main" val="284739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7698D-44D1-4294-BCCD-10F60CABE61E}"/>
              </a:ext>
            </a:extLst>
          </p:cNvPr>
          <p:cNvSpPr>
            <a:spLocks noGrp="1"/>
          </p:cNvSpPr>
          <p:nvPr>
            <p:ph type="title"/>
          </p:nvPr>
        </p:nvSpPr>
        <p:spPr/>
        <p:txBody>
          <a:bodyPr lIns="91440" tIns="45720" rIns="91440" bIns="45720" anchor="ctr" anchorCtr="0">
            <a:normAutofit/>
          </a:bodyPr>
          <a:lstStyle/>
          <a:p>
            <a:r>
              <a:rPr lang="en-US" b="0" dirty="0">
                <a:solidFill>
                  <a:srgbClr val="6D6E71"/>
                </a:solidFill>
                <a:latin typeface="+mj-lt"/>
                <a:cs typeface="Calibri"/>
              </a:rPr>
              <a:t>Validate Your Shopping Cart</a:t>
            </a:r>
            <a:endParaRPr lang="en-US" b="0" dirty="0">
              <a:solidFill>
                <a:srgbClr val="6D6E71"/>
              </a:solidFill>
              <a:latin typeface="+mj-lt"/>
            </a:endParaRPr>
          </a:p>
        </p:txBody>
      </p:sp>
      <p:sp>
        <p:nvSpPr>
          <p:cNvPr id="3" name="Content Placeholder 2">
            <a:extLst>
              <a:ext uri="{FF2B5EF4-FFF2-40B4-BE49-F238E27FC236}">
                <a16:creationId xmlns:a16="http://schemas.microsoft.com/office/drawing/2014/main" id="{85A8AE43-8B13-452A-A248-4B1E653D7AA4}"/>
              </a:ext>
            </a:extLst>
          </p:cNvPr>
          <p:cNvSpPr>
            <a:spLocks noGrp="1"/>
          </p:cNvSpPr>
          <p:nvPr>
            <p:ph idx="1"/>
          </p:nvPr>
        </p:nvSpPr>
        <p:spPr>
          <a:xfrm>
            <a:off x="4896502" y="1713664"/>
            <a:ext cx="5580998" cy="4782418"/>
          </a:xfrm>
        </p:spPr>
        <p:txBody>
          <a:bodyPr lIns="91440" tIns="45720" rIns="91440" bIns="45720" anchor="t"/>
          <a:lstStyle/>
          <a:p>
            <a:r>
              <a:rPr lang="en-US" dirty="0">
                <a:ea typeface="+mn-lt"/>
                <a:cs typeface="+mn-lt"/>
              </a:rPr>
              <a:t>Use the “Validate” button to validate your shopping cart </a:t>
            </a:r>
            <a:r>
              <a:rPr lang="en-US" u="sng" dirty="0">
                <a:ea typeface="+mn-lt"/>
                <a:cs typeface="+mn-lt"/>
              </a:rPr>
              <a:t>before</a:t>
            </a:r>
            <a:r>
              <a:rPr lang="en-US" dirty="0">
                <a:ea typeface="+mn-lt"/>
                <a:cs typeface="+mn-lt"/>
              </a:rPr>
              <a:t> your enrolment start time.  This will  check for potential enrolment errors, such as: time conflicts, course requisites(missing pre- or co-requisites and anti-requisites), missing department consent, etc.</a:t>
            </a:r>
          </a:p>
          <a:p>
            <a:r>
              <a:rPr lang="en-US" sz="1800" b="1" dirty="0">
                <a:solidFill>
                  <a:srgbClr val="D60057"/>
                </a:solidFill>
                <a:ea typeface="+mn-lt"/>
                <a:cs typeface="+mn-lt"/>
              </a:rPr>
              <a:t>Note:</a:t>
            </a:r>
            <a:r>
              <a:rPr lang="en-US" sz="1800" dirty="0">
                <a:solidFill>
                  <a:srgbClr val="D60057"/>
                </a:solidFill>
                <a:ea typeface="+mn-lt"/>
                <a:cs typeface="+mn-lt"/>
              </a:rPr>
              <a:t> </a:t>
            </a:r>
            <a:r>
              <a:rPr lang="en-US" sz="1800" dirty="0">
                <a:ea typeface="+mn-lt"/>
                <a:cs typeface="+mn-lt"/>
              </a:rPr>
              <a:t>the validate option DOES NOT result in enrolment. Once your enrolment start time arrives, you are still required to process your enrolment, even if you have already successfully validated your shopping cart.</a:t>
            </a:r>
            <a:endParaRPr lang="en-US" sz="1800" dirty="0"/>
          </a:p>
          <a:p>
            <a:endParaRPr lang="en-US" dirty="0">
              <a:cs typeface="Calibri"/>
            </a:endParaRPr>
          </a:p>
        </p:txBody>
      </p:sp>
      <p:sp>
        <p:nvSpPr>
          <p:cNvPr id="4" name="Slide Number Placeholder 3">
            <a:extLst>
              <a:ext uri="{FF2B5EF4-FFF2-40B4-BE49-F238E27FC236}">
                <a16:creationId xmlns:a16="http://schemas.microsoft.com/office/drawing/2014/main" id="{43D719DD-EED6-4751-B094-AABB757BF44A}"/>
              </a:ext>
            </a:extLst>
          </p:cNvPr>
          <p:cNvSpPr>
            <a:spLocks noGrp="1"/>
          </p:cNvSpPr>
          <p:nvPr>
            <p:ph type="sldNum" sz="quarter" idx="12"/>
          </p:nvPr>
        </p:nvSpPr>
        <p:spPr/>
        <p:txBody>
          <a:bodyPr/>
          <a:lstStyle/>
          <a:p>
            <a:fld id="{5C35FCF4-C3EF-BD43-82E0-05BC237DAD2A}" type="slidenum">
              <a:rPr lang="en-US" smtClean="0"/>
              <a:pPr/>
              <a:t>11</a:t>
            </a:fld>
            <a:endParaRPr lang="en-US"/>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CB1FCD24-2AC8-40D0-BF96-8FCC885D9C04}"/>
              </a:ext>
            </a:extLst>
          </p:cNvPr>
          <p:cNvPicPr>
            <a:picLocks noChangeAspect="1"/>
          </p:cNvPicPr>
          <p:nvPr/>
        </p:nvPicPr>
        <p:blipFill>
          <a:blip r:embed="rId2"/>
          <a:stretch>
            <a:fillRect/>
          </a:stretch>
        </p:blipFill>
        <p:spPr>
          <a:xfrm>
            <a:off x="247650" y="1881198"/>
            <a:ext cx="4719638" cy="2381228"/>
          </a:xfrm>
          <a:prstGeom prst="rect">
            <a:avLst/>
          </a:prstGeom>
        </p:spPr>
      </p:pic>
      <p:sp>
        <p:nvSpPr>
          <p:cNvPr id="7" name="TextBox 6">
            <a:extLst>
              <a:ext uri="{FF2B5EF4-FFF2-40B4-BE49-F238E27FC236}">
                <a16:creationId xmlns:a16="http://schemas.microsoft.com/office/drawing/2014/main" id="{148E2AAC-62F0-4364-90A0-515AD0731B4E}"/>
              </a:ext>
            </a:extLst>
          </p:cNvPr>
          <p:cNvSpPr txBox="1"/>
          <p:nvPr/>
        </p:nvSpPr>
        <p:spPr>
          <a:xfrm>
            <a:off x="421751" y="4531428"/>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BB031"/>
                </a:solidFill>
              </a:rPr>
              <a:t>Course Search</a:t>
            </a:r>
          </a:p>
        </p:txBody>
      </p:sp>
      <p:sp>
        <p:nvSpPr>
          <p:cNvPr id="8" name="TextBox 7">
            <a:extLst>
              <a:ext uri="{FF2B5EF4-FFF2-40B4-BE49-F238E27FC236}">
                <a16:creationId xmlns:a16="http://schemas.microsoft.com/office/drawing/2014/main" id="{78087AD2-A9A1-407F-A627-48AFA81D506E}"/>
              </a:ext>
            </a:extLst>
          </p:cNvPr>
          <p:cNvSpPr txBox="1"/>
          <p:nvPr/>
        </p:nvSpPr>
        <p:spPr>
          <a:xfrm>
            <a:off x="741176" y="1563579"/>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BB031"/>
                </a:solidFill>
              </a:rPr>
              <a:t>Schedule Builder</a:t>
            </a:r>
          </a:p>
        </p:txBody>
      </p:sp>
      <p:pic>
        <p:nvPicPr>
          <p:cNvPr id="11" name="Picture 11">
            <a:extLst>
              <a:ext uri="{FF2B5EF4-FFF2-40B4-BE49-F238E27FC236}">
                <a16:creationId xmlns:a16="http://schemas.microsoft.com/office/drawing/2014/main" id="{87AC7177-A53E-4EC2-9266-E65D77CA1F54}"/>
              </a:ext>
            </a:extLst>
          </p:cNvPr>
          <p:cNvPicPr>
            <a:picLocks noChangeAspect="1"/>
          </p:cNvPicPr>
          <p:nvPr/>
        </p:nvPicPr>
        <p:blipFill>
          <a:blip r:embed="rId3"/>
          <a:stretch>
            <a:fillRect/>
          </a:stretch>
        </p:blipFill>
        <p:spPr>
          <a:xfrm>
            <a:off x="425570" y="4915740"/>
            <a:ext cx="4065917" cy="1742293"/>
          </a:xfrm>
          <a:prstGeom prst="rect">
            <a:avLst/>
          </a:prstGeom>
        </p:spPr>
      </p:pic>
    </p:spTree>
    <p:extLst>
      <p:ext uri="{BB962C8B-B14F-4D97-AF65-F5344CB8AC3E}">
        <p14:creationId xmlns:p14="http://schemas.microsoft.com/office/powerpoint/2010/main" val="335104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21" y="150783"/>
            <a:ext cx="9724372" cy="1033398"/>
          </a:xfrm>
        </p:spPr>
        <p:txBody>
          <a:bodyPr/>
          <a:lstStyle/>
          <a:p>
            <a:r>
              <a:rPr lang="en-CA" b="0" dirty="0">
                <a:solidFill>
                  <a:srgbClr val="6D6E71"/>
                </a:solidFill>
                <a:latin typeface="+mj-lt"/>
              </a:rPr>
              <a:t>Registration Terminology </a:t>
            </a:r>
          </a:p>
        </p:txBody>
      </p:sp>
      <p:sp>
        <p:nvSpPr>
          <p:cNvPr id="4" name="Slide Number Placeholder 3"/>
          <p:cNvSpPr>
            <a:spLocks noGrp="1"/>
          </p:cNvSpPr>
          <p:nvPr>
            <p:ph type="sldNum" sz="quarter" idx="12"/>
          </p:nvPr>
        </p:nvSpPr>
        <p:spPr/>
        <p:txBody>
          <a:bodyPr/>
          <a:lstStyle/>
          <a:p>
            <a:fld id="{5C35FCF4-C3EF-BD43-82E0-05BC237DAD2A}" type="slidenum">
              <a:rPr lang="en-US" smtClean="0"/>
              <a:pPr/>
              <a:t>12</a:t>
            </a:fld>
            <a:endParaRPr lang="en-US"/>
          </a:p>
        </p:txBody>
      </p:sp>
      <p:pic>
        <p:nvPicPr>
          <p:cNvPr id="5" name="Graphic 5" descr="Laptop with phone and calculator">
            <a:extLst>
              <a:ext uri="{FF2B5EF4-FFF2-40B4-BE49-F238E27FC236}">
                <a16:creationId xmlns:a16="http://schemas.microsoft.com/office/drawing/2014/main" id="{E3A71857-1979-41DF-88EF-6047139277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5973" y="1032897"/>
            <a:ext cx="4881565" cy="4881565"/>
          </a:xfrm>
          <a:prstGeom prst="rect">
            <a:avLst/>
          </a:prstGeom>
        </p:spPr>
      </p:pic>
      <p:sp>
        <p:nvSpPr>
          <p:cNvPr id="9" name="Content Placeholder 2">
            <a:extLst>
              <a:ext uri="{FF2B5EF4-FFF2-40B4-BE49-F238E27FC236}">
                <a16:creationId xmlns:a16="http://schemas.microsoft.com/office/drawing/2014/main" id="{F707430F-F394-51F3-4C42-70A50BC78DBB}"/>
              </a:ext>
            </a:extLst>
          </p:cNvPr>
          <p:cNvSpPr txBox="1">
            <a:spLocks/>
          </p:cNvSpPr>
          <p:nvPr/>
        </p:nvSpPr>
        <p:spPr>
          <a:xfrm>
            <a:off x="453121" y="1133040"/>
            <a:ext cx="7461252" cy="459191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100" b="1" dirty="0">
                <a:solidFill>
                  <a:srgbClr val="6D6E71"/>
                </a:solidFill>
                <a:latin typeface="Gotham-Book"/>
              </a:rPr>
              <a:t>Add:</a:t>
            </a:r>
            <a:r>
              <a:rPr lang="en-CA" sz="2100" b="1" dirty="0">
                <a:solidFill>
                  <a:srgbClr val="D60057"/>
                </a:solidFill>
                <a:latin typeface="Gotham-Book"/>
              </a:rPr>
              <a:t> </a:t>
            </a:r>
            <a:r>
              <a:rPr lang="en-CA" sz="2100" dirty="0">
                <a:latin typeface="Gotham-Book"/>
              </a:rPr>
              <a:t>Add a new course to your schedule.</a:t>
            </a:r>
          </a:p>
          <a:p>
            <a:r>
              <a:rPr lang="en-CA" sz="2100" b="1" dirty="0">
                <a:solidFill>
                  <a:srgbClr val="6D6E71"/>
                </a:solidFill>
                <a:latin typeface="Gotham-Book"/>
              </a:rPr>
              <a:t>Drop:</a:t>
            </a:r>
            <a:r>
              <a:rPr lang="en-CA" sz="2100" b="1" dirty="0">
                <a:solidFill>
                  <a:srgbClr val="D60057"/>
                </a:solidFill>
                <a:latin typeface="Gotham-Book"/>
              </a:rPr>
              <a:t> </a:t>
            </a:r>
            <a:r>
              <a:rPr lang="en-CA" sz="2100" dirty="0">
                <a:latin typeface="Gotham-Book"/>
              </a:rPr>
              <a:t>Remove a course from your schedule. Students must drop courses by the term drop deadline to receive a refund.</a:t>
            </a:r>
          </a:p>
          <a:p>
            <a:r>
              <a:rPr lang="en-CA" sz="2100" b="1" dirty="0">
                <a:solidFill>
                  <a:srgbClr val="6D6E71"/>
                </a:solidFill>
                <a:latin typeface="Gotham-Book"/>
              </a:rPr>
              <a:t>Swap:</a:t>
            </a:r>
            <a:r>
              <a:rPr lang="en-CA" sz="2100" b="1" dirty="0">
                <a:solidFill>
                  <a:srgbClr val="D60057"/>
                </a:solidFill>
                <a:latin typeface="Gotham-Book"/>
              </a:rPr>
              <a:t> </a:t>
            </a:r>
            <a:r>
              <a:rPr lang="en-CA" sz="2100" dirty="0">
                <a:latin typeface="Gotham-Book"/>
              </a:rPr>
              <a:t>Trade or substitute one course for another.  </a:t>
            </a:r>
            <a:r>
              <a:rPr lang="en-CA" sz="2100" b="1" dirty="0">
                <a:latin typeface="Gotham-Book"/>
              </a:rPr>
              <a:t>This will </a:t>
            </a:r>
            <a:r>
              <a:rPr lang="en-CA" sz="2100" b="1" u="sng" dirty="0">
                <a:latin typeface="Gotham-Book"/>
              </a:rPr>
              <a:t>not</a:t>
            </a:r>
            <a:r>
              <a:rPr lang="en-CA" sz="2100" b="1" dirty="0">
                <a:latin typeface="Gotham-Book"/>
              </a:rPr>
              <a:t> work for swapping into a different lecture for the same course.</a:t>
            </a:r>
          </a:p>
          <a:p>
            <a:r>
              <a:rPr lang="en-CA" sz="2100" b="1" dirty="0">
                <a:solidFill>
                  <a:srgbClr val="6D6E71"/>
                </a:solidFill>
                <a:latin typeface="Gotham-Book"/>
              </a:rPr>
              <a:t>Edit:</a:t>
            </a:r>
            <a:r>
              <a:rPr lang="en-CA" sz="2100" b="1" dirty="0">
                <a:solidFill>
                  <a:srgbClr val="D60057"/>
                </a:solidFill>
                <a:latin typeface="Gotham-Book"/>
              </a:rPr>
              <a:t> </a:t>
            </a:r>
            <a:r>
              <a:rPr lang="en-CA" sz="2100" dirty="0">
                <a:latin typeface="Gotham-Book"/>
              </a:rPr>
              <a:t>Change the sub-component of a course (</a:t>
            </a:r>
            <a:r>
              <a:rPr lang="en-CA" sz="2100" i="1" dirty="0">
                <a:latin typeface="Gotham-Book"/>
              </a:rPr>
              <a:t>lab</a:t>
            </a:r>
            <a:r>
              <a:rPr lang="en-CA" sz="2100" dirty="0">
                <a:latin typeface="Gotham-Book"/>
              </a:rPr>
              <a:t> or </a:t>
            </a:r>
            <a:r>
              <a:rPr lang="en-CA" sz="2100" i="1" dirty="0">
                <a:latin typeface="Gotham-Book"/>
              </a:rPr>
              <a:t>tutorial</a:t>
            </a:r>
            <a:r>
              <a:rPr lang="en-CA" sz="2100" dirty="0">
                <a:latin typeface="Gotham-Book"/>
              </a:rPr>
              <a:t>) while leaving the main component of a course (</a:t>
            </a:r>
            <a:r>
              <a:rPr lang="en-CA" sz="2100" i="1" dirty="0">
                <a:latin typeface="Gotham-Book"/>
              </a:rPr>
              <a:t>lecture</a:t>
            </a:r>
            <a:r>
              <a:rPr lang="en-CA" sz="2100" dirty="0">
                <a:latin typeface="Gotham-Book"/>
              </a:rPr>
              <a:t>) unchanged.</a:t>
            </a:r>
          </a:p>
          <a:p>
            <a:r>
              <a:rPr lang="en-CA" sz="2100" b="1" dirty="0">
                <a:solidFill>
                  <a:srgbClr val="6D6E71"/>
                </a:solidFill>
                <a:latin typeface="Gotham-Book"/>
              </a:rPr>
              <a:t>Withdrawal:</a:t>
            </a:r>
            <a:r>
              <a:rPr lang="en-CA" sz="2100" b="1" dirty="0">
                <a:solidFill>
                  <a:srgbClr val="D60057"/>
                </a:solidFill>
                <a:latin typeface="Gotham-Book"/>
              </a:rPr>
              <a:t> </a:t>
            </a:r>
            <a:r>
              <a:rPr lang="en-CA" sz="2100" dirty="0">
                <a:latin typeface="Gotham-Book"/>
              </a:rPr>
              <a:t>After the term drop deadline passes, the drop function allows you to withdraw from a class up until the last day of the course.</a:t>
            </a:r>
          </a:p>
          <a:p>
            <a:r>
              <a:rPr lang="en-CA" sz="2100" b="1" dirty="0">
                <a:solidFill>
                  <a:srgbClr val="6D6E71"/>
                </a:solidFill>
                <a:latin typeface="Gotham-Book"/>
              </a:rPr>
              <a:t>Lectures:</a:t>
            </a:r>
            <a:r>
              <a:rPr lang="en-CA" sz="2100" b="1" dirty="0">
                <a:solidFill>
                  <a:srgbClr val="D60057"/>
                </a:solidFill>
                <a:latin typeface="Gotham-Book"/>
              </a:rPr>
              <a:t> </a:t>
            </a:r>
            <a:r>
              <a:rPr lang="en-CA" sz="2100" dirty="0">
                <a:latin typeface="Gotham-Book"/>
              </a:rPr>
              <a:t>classroom-based instruction.</a:t>
            </a:r>
          </a:p>
          <a:p>
            <a:r>
              <a:rPr lang="en-CA" sz="2100" b="1" dirty="0">
                <a:solidFill>
                  <a:srgbClr val="6D6E71"/>
                </a:solidFill>
                <a:latin typeface="Gotham-Book"/>
              </a:rPr>
              <a:t>Labs:</a:t>
            </a:r>
            <a:r>
              <a:rPr lang="en-CA" sz="2100" b="1" dirty="0">
                <a:solidFill>
                  <a:srgbClr val="D60057"/>
                </a:solidFill>
                <a:latin typeface="Gotham-Book"/>
              </a:rPr>
              <a:t> </a:t>
            </a:r>
            <a:r>
              <a:rPr lang="en-CA" sz="2100" dirty="0">
                <a:latin typeface="Gotham-Book"/>
              </a:rPr>
              <a:t>smaller, more individual course components that supplement your lectures.</a:t>
            </a:r>
          </a:p>
          <a:p>
            <a:r>
              <a:rPr lang="en-CA" sz="2100" b="1" dirty="0">
                <a:solidFill>
                  <a:srgbClr val="6D6E71"/>
                </a:solidFill>
                <a:latin typeface="Gotham-Book"/>
              </a:rPr>
              <a:t>Tutorials:</a:t>
            </a:r>
            <a:r>
              <a:rPr lang="en-CA" sz="2100" b="1" dirty="0">
                <a:solidFill>
                  <a:srgbClr val="D60057"/>
                </a:solidFill>
                <a:latin typeface="Gotham-Book"/>
              </a:rPr>
              <a:t> </a:t>
            </a:r>
            <a:r>
              <a:rPr lang="en-CA" sz="2100" dirty="0">
                <a:latin typeface="Gotham-Book"/>
              </a:rPr>
              <a:t>provide opportunities for you to ask questions, discuss course/reading material and receive additional assistance. </a:t>
            </a:r>
            <a:endParaRPr lang="en-CA" sz="2100" dirty="0">
              <a:latin typeface="Gotham-Book"/>
              <a:cs typeface="Calibri"/>
            </a:endParaRPr>
          </a:p>
        </p:txBody>
      </p:sp>
    </p:spTree>
    <p:extLst>
      <p:ext uri="{BB962C8B-B14F-4D97-AF65-F5344CB8AC3E}">
        <p14:creationId xmlns:p14="http://schemas.microsoft.com/office/powerpoint/2010/main" val="362087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248123"/>
            <a:ext cx="9724372" cy="1033398"/>
          </a:xfrm>
        </p:spPr>
        <p:txBody>
          <a:bodyPr/>
          <a:lstStyle/>
          <a:p>
            <a:r>
              <a:rPr lang="en-CA" b="0" dirty="0">
                <a:solidFill>
                  <a:srgbClr val="6D6E71"/>
                </a:solidFill>
                <a:latin typeface="+mj-lt"/>
              </a:rPr>
              <a:t>Waitlists - Do’s &amp; Don'ts</a:t>
            </a:r>
          </a:p>
        </p:txBody>
      </p:sp>
      <p:sp>
        <p:nvSpPr>
          <p:cNvPr id="3" name="Content Placeholder 2"/>
          <p:cNvSpPr>
            <a:spLocks noGrp="1"/>
          </p:cNvSpPr>
          <p:nvPr>
            <p:ph idx="1"/>
          </p:nvPr>
        </p:nvSpPr>
        <p:spPr>
          <a:xfrm>
            <a:off x="5424814" y="1215904"/>
            <a:ext cx="5126831" cy="5164634"/>
          </a:xfrm>
        </p:spPr>
        <p:txBody>
          <a:bodyPr/>
          <a:lstStyle/>
          <a:p>
            <a:r>
              <a:rPr lang="en-CA" sz="2400" dirty="0"/>
              <a:t>If a course is full, you may be able to join a waitlist.  This allows you to wait for a seat to open in the course (if this functionality is enabled*). If a student drops the class, a seat will open and automatically be filled by the next student on the waitlist.</a:t>
            </a:r>
          </a:p>
          <a:p>
            <a:pPr marL="0" indent="0">
              <a:buNone/>
            </a:pPr>
            <a:endParaRPr lang="en-CA" sz="1800" dirty="0">
              <a:solidFill>
                <a:srgbClr val="E91F76"/>
              </a:solidFill>
              <a:latin typeface="Gotham-Book"/>
            </a:endParaRPr>
          </a:p>
          <a:p>
            <a:pPr marL="0" indent="0">
              <a:buNone/>
            </a:pPr>
            <a:endParaRPr lang="en-CA" sz="1800" dirty="0">
              <a:solidFill>
                <a:srgbClr val="E91F76"/>
              </a:solidFill>
              <a:latin typeface="Gotham-Book"/>
            </a:endParaRPr>
          </a:p>
          <a:p>
            <a:pPr marL="0" indent="0">
              <a:buNone/>
            </a:pPr>
            <a:endParaRPr lang="en-CA" sz="1800" dirty="0">
              <a:solidFill>
                <a:srgbClr val="E91F76"/>
              </a:solidFill>
              <a:latin typeface="Gotham-Book"/>
            </a:endParaRPr>
          </a:p>
          <a:p>
            <a:pPr marL="0" indent="0">
              <a:buNone/>
            </a:pPr>
            <a:r>
              <a:rPr lang="en-CA" sz="1800" dirty="0">
                <a:solidFill>
                  <a:srgbClr val="E91F76"/>
                </a:solidFill>
                <a:latin typeface="Gotham-Book"/>
              </a:rPr>
              <a:t>*Note: </a:t>
            </a:r>
            <a:r>
              <a:rPr lang="en-CA" sz="1800" dirty="0"/>
              <a:t>When enabled, a ‘Waitlist if class is full’ checkbox will be available to check off when you select a course. Waitlists aren’t enabled for every class. Waitlisting yourself does not guarantee a spot in the course!</a:t>
            </a:r>
          </a:p>
        </p:txBody>
      </p:sp>
      <p:sp>
        <p:nvSpPr>
          <p:cNvPr id="4" name="Slide Number Placeholder 3"/>
          <p:cNvSpPr>
            <a:spLocks noGrp="1"/>
          </p:cNvSpPr>
          <p:nvPr>
            <p:ph type="sldNum" sz="quarter" idx="12"/>
          </p:nvPr>
        </p:nvSpPr>
        <p:spPr/>
        <p:txBody>
          <a:bodyPr/>
          <a:lstStyle/>
          <a:p>
            <a:fld id="{5C35FCF4-C3EF-BD43-82E0-05BC237DAD2A}" type="slidenum">
              <a:rPr lang="en-US" smtClean="0"/>
              <a:pPr/>
              <a:t>13</a:t>
            </a:fld>
            <a:endParaRPr lang="en-US"/>
          </a:p>
        </p:txBody>
      </p:sp>
      <p:pic>
        <p:nvPicPr>
          <p:cNvPr id="5" name="Picture 4" descr="File:Waiting room icon.svg - Wikimedia Commons"/>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6654" y="1421716"/>
            <a:ext cx="4816222" cy="4816222"/>
          </a:xfrm>
          <a:prstGeom prst="rect">
            <a:avLst/>
          </a:prstGeom>
        </p:spPr>
      </p:pic>
    </p:spTree>
    <p:extLst>
      <p:ext uri="{BB962C8B-B14F-4D97-AF65-F5344CB8AC3E}">
        <p14:creationId xmlns:p14="http://schemas.microsoft.com/office/powerpoint/2010/main" val="117813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248123"/>
            <a:ext cx="9724372" cy="1033398"/>
          </a:xfrm>
        </p:spPr>
        <p:txBody>
          <a:bodyPr/>
          <a:lstStyle/>
          <a:p>
            <a:r>
              <a:rPr lang="en-CA" b="0" dirty="0">
                <a:solidFill>
                  <a:srgbClr val="6D6E71"/>
                </a:solidFill>
                <a:latin typeface="+mj-lt"/>
              </a:rPr>
              <a:t>Waitlists - Do’s &amp; Don’ts</a:t>
            </a:r>
          </a:p>
        </p:txBody>
      </p:sp>
      <p:sp>
        <p:nvSpPr>
          <p:cNvPr id="3" name="Content Placeholder 2"/>
          <p:cNvSpPr>
            <a:spLocks noGrp="1"/>
          </p:cNvSpPr>
          <p:nvPr>
            <p:ph idx="1"/>
          </p:nvPr>
        </p:nvSpPr>
        <p:spPr>
          <a:xfrm>
            <a:off x="562628" y="1085850"/>
            <a:ext cx="10194415" cy="4686300"/>
          </a:xfrm>
        </p:spPr>
        <p:txBody>
          <a:bodyPr/>
          <a:lstStyle/>
          <a:p>
            <a:pPr lvl="1">
              <a:lnSpc>
                <a:spcPct val="105000"/>
              </a:lnSpc>
              <a:buClr>
                <a:schemeClr val="accent1"/>
              </a:buClr>
              <a:buSzPts val="1600"/>
            </a:pPr>
            <a:r>
              <a:rPr lang="en-CA" dirty="0">
                <a:ea typeface="Calibri" panose="020F0502020204030204" pitchFamily="34" charset="0"/>
                <a:cs typeface="Times New Roman" panose="02020603050405020304" pitchFamily="18" charset="0"/>
              </a:rPr>
              <a:t>If the waitlist is full or if there isn’t a waitlist, </a:t>
            </a:r>
            <a:r>
              <a:rPr lang="en-CA" b="1" dirty="0">
                <a:solidFill>
                  <a:schemeClr val="accent2"/>
                </a:solidFill>
                <a:ea typeface="Calibri" panose="020F0502020204030204" pitchFamily="34" charset="0"/>
                <a:cs typeface="Times New Roman" panose="02020603050405020304" pitchFamily="18" charset="0"/>
              </a:rPr>
              <a:t>attempt to register anyway</a:t>
            </a:r>
            <a:r>
              <a:rPr lang="en-CA" dirty="0">
                <a:ea typeface="Calibri" panose="020F0502020204030204" pitchFamily="34" charset="0"/>
                <a:cs typeface="Times New Roman" panose="02020603050405020304" pitchFamily="18" charset="0"/>
              </a:rPr>
              <a:t>, and keep checking for a spot to open.  Courses tend to open up closer to the start of the term.  </a:t>
            </a:r>
            <a:r>
              <a:rPr lang="en-CA" b="1" dirty="0">
                <a:solidFill>
                  <a:schemeClr val="accent2"/>
                </a:solidFill>
                <a:ea typeface="Calibri" panose="020F0502020204030204" pitchFamily="34" charset="0"/>
                <a:cs typeface="Times New Roman" panose="02020603050405020304" pitchFamily="18" charset="0"/>
              </a:rPr>
              <a:t>We track the number of attempts</a:t>
            </a:r>
            <a:r>
              <a:rPr lang="en-CA" dirty="0">
                <a:solidFill>
                  <a:schemeClr val="accent2"/>
                </a:solidFill>
                <a:ea typeface="Calibri" panose="020F0502020204030204" pitchFamily="34" charset="0"/>
                <a:cs typeface="Times New Roman" panose="02020603050405020304" pitchFamily="18" charset="0"/>
              </a:rPr>
              <a:t> </a:t>
            </a:r>
            <a:r>
              <a:rPr lang="en-CA" dirty="0">
                <a:ea typeface="Calibri" panose="020F0502020204030204" pitchFamily="34" charset="0"/>
                <a:cs typeface="Times New Roman" panose="02020603050405020304" pitchFamily="18" charset="0"/>
              </a:rPr>
              <a:t>to register in a course and strive to open more lectures if possible.</a:t>
            </a:r>
          </a:p>
          <a:p>
            <a:pPr lvl="1">
              <a:lnSpc>
                <a:spcPct val="105000"/>
              </a:lnSpc>
              <a:buClr>
                <a:schemeClr val="accent1"/>
              </a:buClr>
              <a:buSzPts val="1600"/>
            </a:pPr>
            <a:endParaRPr lang="en-CA" sz="1600" dirty="0">
              <a:ea typeface="Calibri" panose="020F0502020204030204" pitchFamily="34" charset="0"/>
              <a:cs typeface="Times New Roman" panose="02020603050405020304" pitchFamily="18" charset="0"/>
            </a:endParaRPr>
          </a:p>
          <a:p>
            <a:pPr lvl="1">
              <a:lnSpc>
                <a:spcPct val="105000"/>
              </a:lnSpc>
              <a:buClr>
                <a:schemeClr val="accent1"/>
              </a:buClr>
              <a:buSzPts val="1600"/>
            </a:pPr>
            <a:r>
              <a:rPr lang="en-CA" dirty="0">
                <a:ea typeface="Calibri" panose="020F0502020204030204" pitchFamily="34" charset="0"/>
                <a:cs typeface="Times New Roman" panose="02020603050405020304" pitchFamily="18" charset="0"/>
              </a:rPr>
              <a:t>If you waitlist for a course, and continue to change your schedule, make sure there won’t be a </a:t>
            </a:r>
            <a:r>
              <a:rPr lang="en-CA" b="1" dirty="0">
                <a:solidFill>
                  <a:schemeClr val="accent2"/>
                </a:solidFill>
                <a:ea typeface="Calibri" panose="020F0502020204030204" pitchFamily="34" charset="0"/>
                <a:cs typeface="Times New Roman" panose="02020603050405020304" pitchFamily="18" charset="0"/>
              </a:rPr>
              <a:t>time conflict</a:t>
            </a:r>
            <a:r>
              <a:rPr lang="en-CA" dirty="0">
                <a:solidFill>
                  <a:schemeClr val="accent2"/>
                </a:solidFill>
                <a:ea typeface="Calibri" panose="020F0502020204030204" pitchFamily="34" charset="0"/>
                <a:cs typeface="Times New Roman" panose="02020603050405020304" pitchFamily="18" charset="0"/>
              </a:rPr>
              <a:t> </a:t>
            </a:r>
            <a:r>
              <a:rPr lang="en-CA" dirty="0">
                <a:ea typeface="Calibri" panose="020F0502020204030204" pitchFamily="34" charset="0"/>
                <a:cs typeface="Times New Roman" panose="02020603050405020304" pitchFamily="18" charset="0"/>
              </a:rPr>
              <a:t>with another course you have registered for (this includes labs and tutorials for the course).  If there is a time conflict, </a:t>
            </a:r>
            <a:r>
              <a:rPr lang="en-CA" b="1" dirty="0">
                <a:solidFill>
                  <a:schemeClr val="accent2"/>
                </a:solidFill>
                <a:ea typeface="Calibri" panose="020F0502020204030204" pitchFamily="34" charset="0"/>
                <a:cs typeface="Times New Roman" panose="02020603050405020304" pitchFamily="18" charset="0"/>
              </a:rPr>
              <a:t>the waitlist will not be able to enroll you into the course if a seat opens up</a:t>
            </a:r>
            <a:r>
              <a:rPr lang="en-CA" dirty="0">
                <a:ea typeface="Calibri" panose="020F0502020204030204" pitchFamily="34" charset="0"/>
                <a:cs typeface="Times New Roman" panose="02020603050405020304" pitchFamily="18" charset="0"/>
              </a:rPr>
              <a:t>.</a:t>
            </a:r>
          </a:p>
          <a:p>
            <a:pPr lvl="1">
              <a:lnSpc>
                <a:spcPct val="105000"/>
              </a:lnSpc>
              <a:buClr>
                <a:schemeClr val="accent1"/>
              </a:buClr>
              <a:buSzPts val="1600"/>
            </a:pPr>
            <a:endParaRPr lang="en-CA" sz="1600" dirty="0">
              <a:ea typeface="Calibri" panose="020F0502020204030204" pitchFamily="34" charset="0"/>
              <a:cs typeface="Times New Roman" panose="02020603050405020304" pitchFamily="18" charset="0"/>
            </a:endParaRPr>
          </a:p>
          <a:p>
            <a:pPr lvl="1">
              <a:lnSpc>
                <a:spcPct val="105000"/>
              </a:lnSpc>
              <a:spcAft>
                <a:spcPts val="800"/>
              </a:spcAft>
              <a:buClr>
                <a:schemeClr val="accent1"/>
              </a:buClr>
              <a:buSzPts val="1600"/>
            </a:pPr>
            <a:r>
              <a:rPr lang="en-CA" dirty="0">
                <a:ea typeface="Calibri" panose="020F0502020204030204" pitchFamily="34" charset="0"/>
                <a:cs typeface="Times New Roman" panose="02020603050405020304" pitchFamily="18" charset="0"/>
              </a:rPr>
              <a:t>You can review your course schedule on your Student Centre.  Time conflicts in your weekly schedule will show up in a </a:t>
            </a:r>
            <a:r>
              <a:rPr lang="en-CA" b="1" dirty="0">
                <a:solidFill>
                  <a:schemeClr val="accent2"/>
                </a:solidFill>
                <a:ea typeface="Calibri" panose="020F0502020204030204" pitchFamily="34" charset="0"/>
                <a:cs typeface="Times New Roman" panose="02020603050405020304" pitchFamily="18" charset="0"/>
              </a:rPr>
              <a:t>different color</a:t>
            </a:r>
            <a:r>
              <a:rPr lang="en-CA" dirty="0">
                <a:ea typeface="Calibri" panose="020F0502020204030204" pitchFamily="34" charset="0"/>
                <a:cs typeface="Times New Roman" panose="02020603050405020304" pitchFamily="18" charset="0"/>
              </a:rPr>
              <a:t>.</a:t>
            </a:r>
            <a:endParaRPr lang="en-CA" sz="16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C35FCF4-C3EF-BD43-82E0-05BC237DAD2A}" type="slidenum">
              <a:rPr lang="en-US" smtClean="0"/>
              <a:pPr/>
              <a:t>14</a:t>
            </a:fld>
            <a:endParaRPr lang="en-US"/>
          </a:p>
        </p:txBody>
      </p:sp>
    </p:spTree>
    <p:extLst>
      <p:ext uri="{BB962C8B-B14F-4D97-AF65-F5344CB8AC3E}">
        <p14:creationId xmlns:p14="http://schemas.microsoft.com/office/powerpoint/2010/main" val="4204704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5" descr="A flying paper airplane">
            <a:extLst>
              <a:ext uri="{FF2B5EF4-FFF2-40B4-BE49-F238E27FC236}">
                <a16:creationId xmlns:a16="http://schemas.microsoft.com/office/drawing/2014/main" id="{36DF8866-90F2-41A8-AB16-D4815F21F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0084" y="1327526"/>
            <a:ext cx="5072062" cy="5072062"/>
          </a:xfrm>
          <a:prstGeom prst="rect">
            <a:avLst/>
          </a:prstGeom>
        </p:spPr>
      </p:pic>
      <p:sp>
        <p:nvSpPr>
          <p:cNvPr id="2" name="Title 1"/>
          <p:cNvSpPr>
            <a:spLocks noGrp="1"/>
          </p:cNvSpPr>
          <p:nvPr>
            <p:ph type="title"/>
          </p:nvPr>
        </p:nvSpPr>
        <p:spPr>
          <a:xfrm>
            <a:off x="562628" y="248123"/>
            <a:ext cx="9724372" cy="1033398"/>
          </a:xfrm>
        </p:spPr>
        <p:txBody>
          <a:bodyPr/>
          <a:lstStyle/>
          <a:p>
            <a:r>
              <a:rPr lang="en-CA" b="0" dirty="0">
                <a:solidFill>
                  <a:srgbClr val="6D6E71"/>
                </a:solidFill>
                <a:latin typeface="+mj-lt"/>
              </a:rPr>
              <a:t>Registration - Important Considerations</a:t>
            </a:r>
          </a:p>
        </p:txBody>
      </p:sp>
      <p:sp>
        <p:nvSpPr>
          <p:cNvPr id="3" name="Content Placeholder 2"/>
          <p:cNvSpPr>
            <a:spLocks noGrp="1"/>
          </p:cNvSpPr>
          <p:nvPr>
            <p:ph idx="1"/>
          </p:nvPr>
        </p:nvSpPr>
        <p:spPr>
          <a:xfrm>
            <a:off x="562628" y="1164014"/>
            <a:ext cx="9724372" cy="5399086"/>
          </a:xfrm>
        </p:spPr>
        <p:txBody>
          <a:bodyPr lIns="91440" tIns="45720" rIns="91440" bIns="45720" anchor="t"/>
          <a:lstStyle/>
          <a:p>
            <a:r>
              <a:rPr lang="en-CA" sz="2400" dirty="0"/>
              <a:t>Adding a course to your shopping cart </a:t>
            </a:r>
            <a:r>
              <a:rPr lang="en-CA" sz="2400" u="sng" dirty="0"/>
              <a:t>does not save a seat </a:t>
            </a:r>
            <a:r>
              <a:rPr lang="en-CA" sz="2400" dirty="0"/>
              <a:t>in the course.</a:t>
            </a:r>
          </a:p>
          <a:p>
            <a:r>
              <a:rPr lang="en-CA" sz="2400" dirty="0"/>
              <a:t>A course in your shopping cart is bookmarked, so you don’t have to search for it again and can </a:t>
            </a:r>
            <a:r>
              <a:rPr lang="en-CA" sz="2400" b="1" dirty="0">
                <a:solidFill>
                  <a:schemeClr val="accent2"/>
                </a:solidFill>
              </a:rPr>
              <a:t>streamline course registration later</a:t>
            </a:r>
            <a:r>
              <a:rPr lang="en-CA" sz="2400" dirty="0"/>
              <a:t>.</a:t>
            </a:r>
          </a:p>
          <a:p>
            <a:r>
              <a:rPr lang="en-CA" sz="2400" dirty="0"/>
              <a:t>Make sure you register for both Fall and Winter on your enrolment start time.  Register for Fall classes first, and then for Winter classes.</a:t>
            </a:r>
          </a:p>
          <a:p>
            <a:r>
              <a:rPr lang="en-CA" sz="2400" dirty="0"/>
              <a:t>Winter and Spring/Summer pre-requisites for Fall and Winter courses must be successfully completed to remain enrolled.</a:t>
            </a:r>
          </a:p>
          <a:p>
            <a:r>
              <a:rPr lang="en-CA" sz="2400" dirty="0"/>
              <a:t>Holds/Blocks:</a:t>
            </a:r>
          </a:p>
          <a:p>
            <a:pPr lvl="1"/>
            <a:r>
              <a:rPr lang="en-CA" dirty="0"/>
              <a:t>Check for holds or blocks on your account, and deal with these before registration opens. </a:t>
            </a:r>
          </a:p>
          <a:p>
            <a:pPr lvl="1"/>
            <a:r>
              <a:rPr lang="en-CA" dirty="0"/>
              <a:t>It can take several business days for a hold to be removed - deal with holds early!</a:t>
            </a:r>
          </a:p>
          <a:p>
            <a:endParaRPr lang="en-CA" sz="2400" dirty="0">
              <a:latin typeface="Gotham-Book"/>
            </a:endParaRPr>
          </a:p>
        </p:txBody>
      </p:sp>
      <p:sp>
        <p:nvSpPr>
          <p:cNvPr id="4" name="Slide Number Placeholder 3"/>
          <p:cNvSpPr>
            <a:spLocks noGrp="1"/>
          </p:cNvSpPr>
          <p:nvPr>
            <p:ph type="sldNum" sz="quarter" idx="12"/>
          </p:nvPr>
        </p:nvSpPr>
        <p:spPr/>
        <p:txBody>
          <a:bodyPr/>
          <a:lstStyle/>
          <a:p>
            <a:fld id="{5C35FCF4-C3EF-BD43-82E0-05BC237DAD2A}" type="slidenum">
              <a:rPr lang="en-US" smtClean="0"/>
              <a:pPr/>
              <a:t>15</a:t>
            </a:fld>
            <a:endParaRPr lang="en-US"/>
          </a:p>
        </p:txBody>
      </p:sp>
    </p:spTree>
    <p:extLst>
      <p:ext uri="{BB962C8B-B14F-4D97-AF65-F5344CB8AC3E}">
        <p14:creationId xmlns:p14="http://schemas.microsoft.com/office/powerpoint/2010/main" val="402378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7" y="415822"/>
            <a:ext cx="10156172" cy="1033398"/>
          </a:xfrm>
        </p:spPr>
        <p:txBody>
          <a:bodyPr lIns="91440" tIns="45720" rIns="91440" bIns="45720" anchor="ctr" anchorCtr="0">
            <a:normAutofit/>
          </a:bodyPr>
          <a:lstStyle/>
          <a:p>
            <a:r>
              <a:rPr lang="en-CA" b="0" dirty="0">
                <a:solidFill>
                  <a:srgbClr val="6D6E71"/>
                </a:solidFill>
                <a:latin typeface="+mj-lt"/>
              </a:rPr>
              <a:t>Registration - Tools for Success</a:t>
            </a:r>
          </a:p>
        </p:txBody>
      </p:sp>
      <p:sp>
        <p:nvSpPr>
          <p:cNvPr id="4" name="Slide Number Placeholder 3"/>
          <p:cNvSpPr>
            <a:spLocks noGrp="1"/>
          </p:cNvSpPr>
          <p:nvPr>
            <p:ph type="sldNum" sz="quarter" idx="12"/>
          </p:nvPr>
        </p:nvSpPr>
        <p:spPr/>
        <p:txBody>
          <a:bodyPr/>
          <a:lstStyle/>
          <a:p>
            <a:fld id="{5C35FCF4-C3EF-BD43-82E0-05BC237DAD2A}" type="slidenum">
              <a:rPr lang="en-US" smtClean="0"/>
              <a:pPr/>
              <a:t>16</a:t>
            </a:fld>
            <a:endParaRPr lang="en-US"/>
          </a:p>
        </p:txBody>
      </p:sp>
      <p:pic>
        <p:nvPicPr>
          <p:cNvPr id="5" name="Graphic 5" descr="Microscope with chemical flasks">
            <a:extLst>
              <a:ext uri="{FF2B5EF4-FFF2-40B4-BE49-F238E27FC236}">
                <a16:creationId xmlns:a16="http://schemas.microsoft.com/office/drawing/2014/main" id="{9302E7D8-07D1-44B0-9DA0-CDCB8019A5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6392" y="690562"/>
            <a:ext cx="5476876" cy="5476876"/>
          </a:xfrm>
          <a:prstGeom prst="rect">
            <a:avLst/>
          </a:prstGeom>
        </p:spPr>
      </p:pic>
      <p:sp>
        <p:nvSpPr>
          <p:cNvPr id="8" name="Content Placeholder 2">
            <a:extLst>
              <a:ext uri="{FF2B5EF4-FFF2-40B4-BE49-F238E27FC236}">
                <a16:creationId xmlns:a16="http://schemas.microsoft.com/office/drawing/2014/main" id="{A0342343-E913-6B8C-0B9B-7BB1D49F7FAF}"/>
              </a:ext>
            </a:extLst>
          </p:cNvPr>
          <p:cNvSpPr txBox="1">
            <a:spLocks/>
          </p:cNvSpPr>
          <p:nvPr/>
        </p:nvSpPr>
        <p:spPr>
          <a:xfrm>
            <a:off x="562627" y="1174479"/>
            <a:ext cx="9682203" cy="55711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sz="2400" dirty="0"/>
              <a:t>Balance business and non-business courses so as not to get overwhelmed.</a:t>
            </a:r>
          </a:p>
          <a:p>
            <a:pPr>
              <a:lnSpc>
                <a:spcPct val="150000"/>
              </a:lnSpc>
              <a:spcBef>
                <a:spcPts val="0"/>
              </a:spcBef>
            </a:pPr>
            <a:r>
              <a:rPr lang="en-US" sz="2400" dirty="0"/>
              <a:t>Full-time student status is 9 units (3 courses)/term. </a:t>
            </a:r>
          </a:p>
          <a:p>
            <a:pPr>
              <a:lnSpc>
                <a:spcPct val="150000"/>
              </a:lnSpc>
              <a:spcBef>
                <a:spcPts val="0"/>
              </a:spcBef>
            </a:pPr>
            <a:r>
              <a:rPr lang="en-US" sz="2400" dirty="0"/>
              <a:t>If you take less than 15 units (5 courses)/term, then you can…</a:t>
            </a:r>
          </a:p>
          <a:p>
            <a:pPr lvl="1">
              <a:lnSpc>
                <a:spcPct val="150000"/>
              </a:lnSpc>
              <a:spcBef>
                <a:spcPts val="0"/>
              </a:spcBef>
            </a:pPr>
            <a:r>
              <a:rPr lang="en-US" sz="2000" dirty="0"/>
              <a:t>… take courses during Spring/Summer terms to avoid delaying graduation.</a:t>
            </a:r>
          </a:p>
          <a:p>
            <a:pPr>
              <a:lnSpc>
                <a:spcPct val="150000"/>
              </a:lnSpc>
              <a:spcBef>
                <a:spcPts val="0"/>
              </a:spcBef>
            </a:pPr>
            <a:r>
              <a:rPr lang="en-US" sz="2400" dirty="0"/>
              <a:t>You </a:t>
            </a:r>
            <a:r>
              <a:rPr lang="en-US" sz="2400" u="sng" dirty="0"/>
              <a:t>cannot</a:t>
            </a:r>
            <a:r>
              <a:rPr lang="en-US" sz="2400" dirty="0"/>
              <a:t> withdraw from the same course a </a:t>
            </a:r>
            <a:r>
              <a:rPr lang="en-US" sz="2400" u="sng" dirty="0"/>
              <a:t>second time</a:t>
            </a:r>
            <a:r>
              <a:rPr lang="en-US" sz="2400" dirty="0"/>
              <a:t>.</a:t>
            </a:r>
          </a:p>
          <a:p>
            <a:pPr>
              <a:lnSpc>
                <a:spcPct val="150000"/>
              </a:lnSpc>
              <a:spcBef>
                <a:spcPts val="0"/>
              </a:spcBef>
            </a:pPr>
            <a:r>
              <a:rPr lang="en-US" sz="2400" dirty="0"/>
              <a:t>Repeating a course may affect your graduation goal – but there are ways you can still stay on track (come see a Program Specialist!)</a:t>
            </a:r>
          </a:p>
          <a:p>
            <a:pPr>
              <a:lnSpc>
                <a:spcPct val="150000"/>
              </a:lnSpc>
              <a:spcBef>
                <a:spcPts val="0"/>
              </a:spcBef>
            </a:pPr>
            <a:r>
              <a:rPr lang="en-CA" sz="2400" dirty="0"/>
              <a:t>Improve your comprehension and academic performance by attending free, organized study groups for Peer-Assisted Study Sessions (</a:t>
            </a:r>
            <a:r>
              <a:rPr lang="en-CA" sz="2400" dirty="0">
                <a:solidFill>
                  <a:srgbClr val="FF671F"/>
                </a:solidFill>
                <a:hlinkClick r:id="rId5">
                  <a:extLst>
                    <a:ext uri="{A12FA001-AC4F-418D-AE19-62706E023703}">
                      <ahyp:hlinkClr xmlns:ahyp="http://schemas.microsoft.com/office/drawing/2018/hyperlinkcolor" val="tx"/>
                    </a:ext>
                  </a:extLst>
                </a:hlinkClick>
              </a:rPr>
              <a:t>PASS</a:t>
            </a:r>
            <a:r>
              <a:rPr lang="en-CA" sz="2400" dirty="0"/>
              <a:t>) designated courses</a:t>
            </a:r>
          </a:p>
        </p:txBody>
      </p:sp>
    </p:spTree>
    <p:extLst>
      <p:ext uri="{BB962C8B-B14F-4D97-AF65-F5344CB8AC3E}">
        <p14:creationId xmlns:p14="http://schemas.microsoft.com/office/powerpoint/2010/main" val="427359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237711"/>
            <a:ext cx="10156172" cy="1033398"/>
          </a:xfrm>
        </p:spPr>
        <p:txBody>
          <a:bodyPr lIns="91440" tIns="45720" rIns="91440" bIns="45720" anchor="ctr" anchorCtr="0">
            <a:normAutofit/>
          </a:bodyPr>
          <a:lstStyle/>
          <a:p>
            <a:r>
              <a:rPr lang="en-CA" b="0" dirty="0">
                <a:solidFill>
                  <a:srgbClr val="6D6E71"/>
                </a:solidFill>
                <a:latin typeface="+mj-lt"/>
              </a:rPr>
              <a:t>Degree Enhancements - Minors</a:t>
            </a:r>
          </a:p>
        </p:txBody>
      </p:sp>
      <p:sp>
        <p:nvSpPr>
          <p:cNvPr id="4" name="Slide Number Placeholder 3"/>
          <p:cNvSpPr>
            <a:spLocks noGrp="1"/>
          </p:cNvSpPr>
          <p:nvPr>
            <p:ph type="sldNum" sz="quarter" idx="12"/>
          </p:nvPr>
        </p:nvSpPr>
        <p:spPr/>
        <p:txBody>
          <a:bodyPr/>
          <a:lstStyle/>
          <a:p>
            <a:fld id="{5C35FCF4-C3EF-BD43-82E0-05BC237DAD2A}" type="slidenum">
              <a:rPr lang="en-US" smtClean="0"/>
              <a:pPr/>
              <a:t>17</a:t>
            </a:fld>
            <a:endParaRPr lang="en-US"/>
          </a:p>
        </p:txBody>
      </p:sp>
      <p:sp>
        <p:nvSpPr>
          <p:cNvPr id="7" name="Content Placeholder 2">
            <a:extLst>
              <a:ext uri="{FF2B5EF4-FFF2-40B4-BE49-F238E27FC236}">
                <a16:creationId xmlns:a16="http://schemas.microsoft.com/office/drawing/2014/main" id="{125B38DD-466F-10E1-9B94-22CA371A61DF}"/>
              </a:ext>
            </a:extLst>
          </p:cNvPr>
          <p:cNvSpPr txBox="1">
            <a:spLocks/>
          </p:cNvSpPr>
          <p:nvPr/>
        </p:nvSpPr>
        <p:spPr>
          <a:xfrm>
            <a:off x="676309" y="1004887"/>
            <a:ext cx="9354381" cy="46633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50000"/>
              </a:lnSpc>
              <a:spcBef>
                <a:spcPts val="0"/>
              </a:spcBef>
              <a:buClr>
                <a:schemeClr val="accent1"/>
              </a:buClr>
            </a:pPr>
            <a:r>
              <a:rPr lang="en-CA" sz="2400" dirty="0">
                <a:latin typeface="Gotham-Book"/>
              </a:rPr>
              <a:t>A minor is comprised of 30 units (10 courses) in a specific field of study outside of Commerce, usually in Arts or Science faculties.</a:t>
            </a:r>
          </a:p>
          <a:p>
            <a:pPr lvl="1" defTabSz="457200">
              <a:lnSpc>
                <a:spcPct val="150000"/>
              </a:lnSpc>
              <a:spcBef>
                <a:spcPts val="0"/>
              </a:spcBef>
              <a:buClr>
                <a:schemeClr val="accent1"/>
              </a:buClr>
            </a:pPr>
            <a:r>
              <a:rPr lang="en-CA" sz="2000" dirty="0">
                <a:latin typeface="Gotham-Book"/>
              </a:rPr>
              <a:t>A list of minors can be found </a:t>
            </a:r>
            <a:r>
              <a:rPr lang="en-CA" sz="2000" dirty="0">
                <a:solidFill>
                  <a:srgbClr val="FF671F"/>
                </a:solidFill>
                <a:latin typeface="Gotham-Book"/>
                <a:hlinkClick r:id="rId2">
                  <a:extLst>
                    <a:ext uri="{A12FA001-AC4F-418D-AE19-62706E023703}">
                      <ahyp:hlinkClr xmlns:ahyp="http://schemas.microsoft.com/office/drawing/2018/hyperlinkcolor" val="tx"/>
                    </a:ext>
                  </a:extLst>
                </a:hlinkClick>
              </a:rPr>
              <a:t>here</a:t>
            </a:r>
            <a:r>
              <a:rPr lang="en-CA" sz="2000" dirty="0">
                <a:latin typeface="Gotham-Book"/>
              </a:rPr>
              <a:t>.</a:t>
            </a:r>
            <a:endParaRPr lang="en-CA" sz="2000" dirty="0">
              <a:solidFill>
                <a:srgbClr val="FF671F"/>
              </a:solidFill>
              <a:latin typeface="Gotham-Book"/>
            </a:endParaRPr>
          </a:p>
          <a:p>
            <a:pPr lvl="1" defTabSz="457200">
              <a:lnSpc>
                <a:spcPct val="150000"/>
              </a:lnSpc>
              <a:spcBef>
                <a:spcPts val="0"/>
              </a:spcBef>
              <a:buClr>
                <a:schemeClr val="accent1"/>
              </a:buClr>
            </a:pPr>
            <a:r>
              <a:rPr lang="en-CA" sz="2000" dirty="0">
                <a:latin typeface="Gotham-Book"/>
              </a:rPr>
              <a:t>The majority of minors have no admission requirements, however some minors that do have requirements are: Data Science, Health and Society, Architectural Studies and Psychology).</a:t>
            </a:r>
            <a:r>
              <a:rPr lang="en-CA" sz="2000" dirty="0">
                <a:solidFill>
                  <a:srgbClr val="FF671F"/>
                </a:solidFill>
                <a:latin typeface="Gotham-Book"/>
              </a:rPr>
              <a:t> </a:t>
            </a:r>
          </a:p>
          <a:p>
            <a:pPr lvl="1" defTabSz="457200">
              <a:lnSpc>
                <a:spcPct val="150000"/>
              </a:lnSpc>
              <a:spcBef>
                <a:spcPts val="0"/>
              </a:spcBef>
              <a:buClr>
                <a:schemeClr val="accent1"/>
              </a:buClr>
            </a:pPr>
            <a:r>
              <a:rPr lang="en-CA" sz="2000" dirty="0">
                <a:latin typeface="Gotham-Book"/>
              </a:rPr>
              <a:t>Plan well and courses for minors should fit into your BComm options.</a:t>
            </a:r>
          </a:p>
          <a:p>
            <a:pPr lvl="1" defTabSz="457200">
              <a:lnSpc>
                <a:spcPct val="150000"/>
              </a:lnSpc>
              <a:spcBef>
                <a:spcPts val="0"/>
              </a:spcBef>
              <a:buClr>
                <a:schemeClr val="accent1"/>
              </a:buClr>
            </a:pPr>
            <a:r>
              <a:rPr lang="en-CA" sz="2000" dirty="0">
                <a:latin typeface="Gotham-Book"/>
              </a:rPr>
              <a:t>Declaring a minor is optional.</a:t>
            </a:r>
          </a:p>
          <a:p>
            <a:pPr defTabSz="457200">
              <a:lnSpc>
                <a:spcPct val="150000"/>
              </a:lnSpc>
              <a:spcBef>
                <a:spcPts val="0"/>
              </a:spcBef>
              <a:buClr>
                <a:schemeClr val="accent1"/>
              </a:buClr>
            </a:pPr>
            <a:r>
              <a:rPr lang="en-CA" sz="2400" dirty="0">
                <a:latin typeface="Gotham-Book"/>
              </a:rPr>
              <a:t>How to apply? Use the “Change of Program” link in your Student Centre. </a:t>
            </a:r>
            <a:r>
              <a:rPr lang="en-CA" sz="2400" b="1" dirty="0">
                <a:solidFill>
                  <a:srgbClr val="6D6E71"/>
                </a:solidFill>
                <a:latin typeface="Gotham-Book"/>
              </a:rPr>
              <a:t>Apply between</a:t>
            </a:r>
            <a:r>
              <a:rPr lang="en-CA" sz="2400" dirty="0">
                <a:solidFill>
                  <a:schemeClr val="tx2"/>
                </a:solidFill>
                <a:latin typeface="Gotham-Book"/>
              </a:rPr>
              <a:t>: </a:t>
            </a:r>
            <a:r>
              <a:rPr lang="en-CA" sz="2400" dirty="0">
                <a:latin typeface="Gotham-Book"/>
              </a:rPr>
              <a:t>October 1-February 1 for a Fall start.</a:t>
            </a:r>
          </a:p>
          <a:p>
            <a:pPr marL="0" indent="0">
              <a:buFont typeface="Arial" panose="020B0604020202020204" pitchFamily="34" charset="0"/>
              <a:buNone/>
            </a:pPr>
            <a:endParaRPr lang="en-CA" sz="1600" dirty="0">
              <a:cs typeface="Calibri"/>
            </a:endParaRPr>
          </a:p>
        </p:txBody>
      </p:sp>
    </p:spTree>
    <p:extLst>
      <p:ext uri="{BB962C8B-B14F-4D97-AF65-F5344CB8AC3E}">
        <p14:creationId xmlns:p14="http://schemas.microsoft.com/office/powerpoint/2010/main" val="160976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463968"/>
            <a:ext cx="10156172" cy="1033398"/>
          </a:xfrm>
        </p:spPr>
        <p:txBody>
          <a:bodyPr lIns="91440" tIns="45720" rIns="91440" bIns="45720" anchor="ctr" anchorCtr="0">
            <a:normAutofit/>
          </a:bodyPr>
          <a:lstStyle/>
          <a:p>
            <a:r>
              <a:rPr lang="en-CA" b="0" dirty="0">
                <a:solidFill>
                  <a:srgbClr val="6D6E71"/>
                </a:solidFill>
                <a:latin typeface="+mj-lt"/>
              </a:rPr>
              <a:t>Degree Enhancements - Embedded Certificates (EMC)</a:t>
            </a:r>
          </a:p>
        </p:txBody>
      </p:sp>
      <p:sp>
        <p:nvSpPr>
          <p:cNvPr id="4" name="Slide Number Placeholder 3"/>
          <p:cNvSpPr>
            <a:spLocks noGrp="1"/>
          </p:cNvSpPr>
          <p:nvPr>
            <p:ph type="sldNum" sz="quarter" idx="12"/>
          </p:nvPr>
        </p:nvSpPr>
        <p:spPr/>
        <p:txBody>
          <a:bodyPr/>
          <a:lstStyle/>
          <a:p>
            <a:fld id="{5C35FCF4-C3EF-BD43-82E0-05BC237DAD2A}" type="slidenum">
              <a:rPr lang="en-US" smtClean="0"/>
              <a:pPr/>
              <a:t>18</a:t>
            </a:fld>
            <a:endParaRPr lang="en-US"/>
          </a:p>
        </p:txBody>
      </p:sp>
      <p:sp>
        <p:nvSpPr>
          <p:cNvPr id="7" name="Content Placeholder 2">
            <a:extLst>
              <a:ext uri="{FF2B5EF4-FFF2-40B4-BE49-F238E27FC236}">
                <a16:creationId xmlns:a16="http://schemas.microsoft.com/office/drawing/2014/main" id="{E8D2F752-CE04-4777-D448-EBB680E7587C}"/>
              </a:ext>
            </a:extLst>
          </p:cNvPr>
          <p:cNvSpPr>
            <a:spLocks noGrp="1"/>
          </p:cNvSpPr>
          <p:nvPr>
            <p:ph idx="1"/>
          </p:nvPr>
        </p:nvSpPr>
        <p:spPr>
          <a:xfrm>
            <a:off x="676309" y="1337396"/>
            <a:ext cx="10509555" cy="4663356"/>
          </a:xfrm>
        </p:spPr>
        <p:txBody>
          <a:bodyPr lIns="91440" tIns="45720" rIns="91440" bIns="45720" anchor="t"/>
          <a:lstStyle/>
          <a:p>
            <a:pPr lvl="0" defTabSz="457200">
              <a:lnSpc>
                <a:spcPct val="150000"/>
              </a:lnSpc>
              <a:spcBef>
                <a:spcPts val="0"/>
              </a:spcBef>
              <a:buClr>
                <a:schemeClr val="accent1"/>
              </a:buClr>
            </a:pPr>
            <a:r>
              <a:rPr lang="en-CA" sz="2400" dirty="0">
                <a:latin typeface="Gotham-Book"/>
              </a:rPr>
              <a:t>An embedded certificate is comprised of 18 units (6 courses).</a:t>
            </a:r>
          </a:p>
          <a:p>
            <a:pPr defTabSz="457200">
              <a:lnSpc>
                <a:spcPct val="150000"/>
              </a:lnSpc>
              <a:spcBef>
                <a:spcPts val="0"/>
              </a:spcBef>
              <a:buClr>
                <a:schemeClr val="accent1"/>
              </a:buClr>
            </a:pPr>
            <a:r>
              <a:rPr lang="en-CA" sz="2400" b="1" dirty="0">
                <a:latin typeface="Gotham-Book"/>
              </a:rPr>
              <a:t>How to apply</a:t>
            </a:r>
            <a:r>
              <a:rPr lang="en-CA" sz="2400" dirty="0">
                <a:latin typeface="Gotham-Book"/>
              </a:rPr>
              <a:t>? Use the “Change of Program” link in your Student Centre. </a:t>
            </a:r>
          </a:p>
          <a:p>
            <a:pPr marL="0" lvl="0" indent="0" defTabSz="457200">
              <a:lnSpc>
                <a:spcPct val="150000"/>
              </a:lnSpc>
              <a:spcBef>
                <a:spcPts val="0"/>
              </a:spcBef>
              <a:buClr>
                <a:schemeClr val="accent1"/>
              </a:buClr>
              <a:buNone/>
            </a:pPr>
            <a:r>
              <a:rPr lang="en-CA" sz="2400" b="1" dirty="0">
                <a:solidFill>
                  <a:srgbClr val="6D6E71"/>
                </a:solidFill>
                <a:latin typeface="Gotham-Book"/>
              </a:rPr>
              <a:t>Apply between</a:t>
            </a:r>
            <a:r>
              <a:rPr lang="en-CA" sz="2400" dirty="0">
                <a:solidFill>
                  <a:schemeClr val="tx2"/>
                </a:solidFill>
                <a:latin typeface="Gotham-Book"/>
              </a:rPr>
              <a:t>: </a:t>
            </a:r>
            <a:r>
              <a:rPr lang="en-CA" sz="2400" dirty="0">
                <a:latin typeface="Gotham-Book"/>
              </a:rPr>
              <a:t>October 1-February 1 for a Fall start.</a:t>
            </a:r>
          </a:p>
          <a:p>
            <a:pPr defTabSz="457200">
              <a:lnSpc>
                <a:spcPct val="150000"/>
              </a:lnSpc>
              <a:spcBef>
                <a:spcPts val="0"/>
              </a:spcBef>
              <a:buClr>
                <a:schemeClr val="accent1"/>
              </a:buClr>
            </a:pPr>
            <a:r>
              <a:rPr lang="en-CA" sz="2000" dirty="0">
                <a:latin typeface="Gotham-Book"/>
              </a:rPr>
              <a:t>Depending on the EMC, some required BComm business courses will fit into the EMC.</a:t>
            </a:r>
          </a:p>
          <a:p>
            <a:pPr lvl="1" defTabSz="457200">
              <a:lnSpc>
                <a:spcPct val="150000"/>
              </a:lnSpc>
              <a:spcBef>
                <a:spcPts val="0"/>
              </a:spcBef>
              <a:buClr>
                <a:schemeClr val="accent1"/>
              </a:buClr>
            </a:pPr>
            <a:r>
              <a:rPr lang="en-CA" sz="2000" dirty="0">
                <a:latin typeface="Gotham-Book"/>
              </a:rPr>
              <a:t>A listing of EMCs can be found </a:t>
            </a:r>
            <a:r>
              <a:rPr lang="en-CA" sz="2000" dirty="0">
                <a:solidFill>
                  <a:srgbClr val="FF671F"/>
                </a:solidFill>
                <a:latin typeface="Gotham-Book"/>
                <a:hlinkClick r:id="rId2">
                  <a:extLst>
                    <a:ext uri="{A12FA001-AC4F-418D-AE19-62706E023703}">
                      <ahyp:hlinkClr xmlns:ahyp="http://schemas.microsoft.com/office/drawing/2018/hyperlinkcolor" val="tx"/>
                    </a:ext>
                  </a:extLst>
                </a:hlinkClick>
              </a:rPr>
              <a:t>here</a:t>
            </a:r>
            <a:r>
              <a:rPr lang="en-CA" sz="2000" dirty="0">
                <a:latin typeface="Gotham-Book"/>
              </a:rPr>
              <a:t>.</a:t>
            </a:r>
            <a:endParaRPr lang="en-CA" sz="2000" dirty="0">
              <a:solidFill>
                <a:srgbClr val="FF671F"/>
              </a:solidFill>
              <a:latin typeface="Gotham-Book"/>
            </a:endParaRPr>
          </a:p>
          <a:p>
            <a:pPr lvl="1" defTabSz="457200">
              <a:lnSpc>
                <a:spcPct val="150000"/>
              </a:lnSpc>
              <a:spcBef>
                <a:spcPts val="0"/>
              </a:spcBef>
              <a:buClr>
                <a:schemeClr val="accent1"/>
              </a:buClr>
            </a:pPr>
            <a:r>
              <a:rPr lang="en-CA" sz="2000" dirty="0">
                <a:latin typeface="Gotham-Book"/>
              </a:rPr>
              <a:t>Plan well and courses for an EMC should fit into your BComm options.</a:t>
            </a:r>
          </a:p>
          <a:p>
            <a:pPr lvl="1" defTabSz="457200">
              <a:lnSpc>
                <a:spcPct val="150000"/>
              </a:lnSpc>
              <a:spcBef>
                <a:spcPts val="0"/>
              </a:spcBef>
              <a:buClr>
                <a:schemeClr val="accent1"/>
              </a:buClr>
            </a:pPr>
            <a:r>
              <a:rPr lang="en-CA" sz="2000" dirty="0">
                <a:latin typeface="Gotham-Book"/>
              </a:rPr>
              <a:t>Declaring an embedded certificate is optional.</a:t>
            </a:r>
          </a:p>
          <a:p>
            <a:pPr marL="457200" lvl="1" indent="0" defTabSz="457200">
              <a:lnSpc>
                <a:spcPct val="150000"/>
              </a:lnSpc>
              <a:spcBef>
                <a:spcPts val="0"/>
              </a:spcBef>
              <a:buClr>
                <a:schemeClr val="accent1"/>
              </a:buClr>
              <a:buNone/>
            </a:pPr>
            <a:endParaRPr lang="en-CA" sz="2000" dirty="0">
              <a:latin typeface="Gotham-Book"/>
            </a:endParaRPr>
          </a:p>
        </p:txBody>
      </p:sp>
    </p:spTree>
    <p:extLst>
      <p:ext uri="{BB962C8B-B14F-4D97-AF65-F5344CB8AC3E}">
        <p14:creationId xmlns:p14="http://schemas.microsoft.com/office/powerpoint/2010/main" val="151853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a:solidFill>
                  <a:srgbClr val="6D6E71"/>
                </a:solidFill>
                <a:latin typeface="+mj-lt"/>
              </a:rPr>
              <a:t>Degree Enhancements - Combined Degrees</a:t>
            </a:r>
          </a:p>
        </p:txBody>
      </p:sp>
      <p:sp>
        <p:nvSpPr>
          <p:cNvPr id="4" name="Slide Number Placeholder 3"/>
          <p:cNvSpPr>
            <a:spLocks noGrp="1"/>
          </p:cNvSpPr>
          <p:nvPr>
            <p:ph type="sldNum" sz="quarter" idx="12"/>
          </p:nvPr>
        </p:nvSpPr>
        <p:spPr/>
        <p:txBody>
          <a:bodyPr/>
          <a:lstStyle/>
          <a:p>
            <a:fld id="{5C35FCF4-C3EF-BD43-82E0-05BC237DAD2A}" type="slidenum">
              <a:rPr lang="en-US" smtClean="0"/>
              <a:pPr/>
              <a:t>19</a:t>
            </a:fld>
            <a:endParaRPr lang="en-US"/>
          </a:p>
        </p:txBody>
      </p:sp>
      <p:sp>
        <p:nvSpPr>
          <p:cNvPr id="7" name="Content Placeholder 2">
            <a:extLst>
              <a:ext uri="{FF2B5EF4-FFF2-40B4-BE49-F238E27FC236}">
                <a16:creationId xmlns:a16="http://schemas.microsoft.com/office/drawing/2014/main" id="{7854AD35-822F-FA69-9DAF-2CEEE47D6BDB}"/>
              </a:ext>
            </a:extLst>
          </p:cNvPr>
          <p:cNvSpPr>
            <a:spLocks noGrp="1"/>
          </p:cNvSpPr>
          <p:nvPr>
            <p:ph idx="1"/>
          </p:nvPr>
        </p:nvSpPr>
        <p:spPr>
          <a:xfrm>
            <a:off x="562628" y="1371165"/>
            <a:ext cx="11031610" cy="4115669"/>
          </a:xfrm>
        </p:spPr>
        <p:txBody>
          <a:bodyPr/>
          <a:lstStyle/>
          <a:p>
            <a:pPr>
              <a:lnSpc>
                <a:spcPct val="150000"/>
              </a:lnSpc>
              <a:spcBef>
                <a:spcPts val="0"/>
              </a:spcBef>
            </a:pPr>
            <a:r>
              <a:rPr lang="en-CA" sz="2400" dirty="0">
                <a:latin typeface="Gotham-Book"/>
              </a:rPr>
              <a:t>Graduate with two degree parchments!</a:t>
            </a:r>
          </a:p>
          <a:p>
            <a:pPr lvl="1">
              <a:lnSpc>
                <a:spcPct val="150000"/>
              </a:lnSpc>
              <a:spcBef>
                <a:spcPts val="0"/>
              </a:spcBef>
            </a:pPr>
            <a:r>
              <a:rPr lang="en-CA" sz="2000" dirty="0">
                <a:latin typeface="Gotham-Book"/>
              </a:rPr>
              <a:t>A listing of approved combined degree programs with the BComm can be found </a:t>
            </a:r>
            <a:r>
              <a:rPr lang="en-CA" sz="2000" dirty="0">
                <a:solidFill>
                  <a:srgbClr val="FF671F"/>
                </a:solidFill>
                <a:latin typeface="Gotham-Book"/>
                <a:hlinkClick r:id="rId2">
                  <a:extLst>
                    <a:ext uri="{A12FA001-AC4F-418D-AE19-62706E023703}">
                      <ahyp:hlinkClr xmlns:ahyp="http://schemas.microsoft.com/office/drawing/2018/hyperlinkcolor" val="tx"/>
                    </a:ext>
                  </a:extLst>
                </a:hlinkClick>
              </a:rPr>
              <a:t>here</a:t>
            </a:r>
            <a:r>
              <a:rPr lang="en-CA" sz="2000" dirty="0">
                <a:latin typeface="Gotham-Book"/>
              </a:rPr>
              <a:t>.</a:t>
            </a:r>
          </a:p>
          <a:p>
            <a:pPr lvl="1">
              <a:lnSpc>
                <a:spcPct val="150000"/>
              </a:lnSpc>
              <a:spcBef>
                <a:spcPts val="0"/>
              </a:spcBef>
            </a:pPr>
            <a:r>
              <a:rPr lang="en-CA" sz="2000" dirty="0">
                <a:latin typeface="Gotham-Book"/>
              </a:rPr>
              <a:t>Complete the requirements for two degrees in as little as 5 years. A minimum of 150 units (50 courses) is required.</a:t>
            </a:r>
          </a:p>
          <a:p>
            <a:pPr lvl="1">
              <a:lnSpc>
                <a:spcPct val="150000"/>
              </a:lnSpc>
              <a:spcBef>
                <a:spcPts val="0"/>
              </a:spcBef>
            </a:pPr>
            <a:r>
              <a:rPr lang="en-CA" sz="2000" dirty="0">
                <a:latin typeface="Gotham-Book"/>
              </a:rPr>
              <a:t>You must meet admission requirements for both degree programs.</a:t>
            </a:r>
          </a:p>
          <a:p>
            <a:pPr lvl="1">
              <a:lnSpc>
                <a:spcPct val="150000"/>
              </a:lnSpc>
              <a:spcBef>
                <a:spcPts val="0"/>
              </a:spcBef>
            </a:pPr>
            <a:r>
              <a:rPr lang="en-CA" sz="2000" dirty="0">
                <a:latin typeface="Gotham-Book"/>
              </a:rPr>
              <a:t>Declaring a combined degree is optional.</a:t>
            </a:r>
          </a:p>
          <a:p>
            <a:pPr lvl="0" defTabSz="457200">
              <a:lnSpc>
                <a:spcPct val="150000"/>
              </a:lnSpc>
              <a:spcBef>
                <a:spcPts val="0"/>
              </a:spcBef>
              <a:buClr>
                <a:schemeClr val="accent1"/>
              </a:buClr>
            </a:pPr>
            <a:r>
              <a:rPr lang="en-CA" sz="2400" dirty="0">
                <a:latin typeface="Gotham-Book"/>
              </a:rPr>
              <a:t>How to apply? Use the “Change of Program” link in your Student Centre. </a:t>
            </a:r>
          </a:p>
          <a:p>
            <a:pPr marL="0" lvl="0" indent="0" defTabSz="457200">
              <a:lnSpc>
                <a:spcPct val="150000"/>
              </a:lnSpc>
              <a:spcBef>
                <a:spcPts val="0"/>
              </a:spcBef>
              <a:buClr>
                <a:schemeClr val="accent1"/>
              </a:buClr>
              <a:buNone/>
            </a:pPr>
            <a:r>
              <a:rPr lang="en-CA" sz="2400" b="1" dirty="0">
                <a:solidFill>
                  <a:srgbClr val="6D6E71"/>
                </a:solidFill>
                <a:latin typeface="Gotham-Book"/>
              </a:rPr>
              <a:t>Apply between</a:t>
            </a:r>
            <a:r>
              <a:rPr lang="en-CA" sz="2400" dirty="0">
                <a:solidFill>
                  <a:schemeClr val="tx2"/>
                </a:solidFill>
                <a:latin typeface="Gotham-Book"/>
              </a:rPr>
              <a:t>: </a:t>
            </a:r>
            <a:r>
              <a:rPr lang="en-CA" sz="2400" dirty="0">
                <a:latin typeface="Gotham-Book"/>
              </a:rPr>
              <a:t>October 1-February 1 for a Fall start.</a:t>
            </a:r>
          </a:p>
          <a:p>
            <a:pPr lvl="0" defTabSz="457200">
              <a:lnSpc>
                <a:spcPct val="100000"/>
              </a:lnSpc>
              <a:spcBef>
                <a:spcPct val="20000"/>
              </a:spcBef>
              <a:buClr>
                <a:schemeClr val="accent1"/>
              </a:buClr>
            </a:pPr>
            <a:endParaRPr lang="en-CA" sz="2800" dirty="0">
              <a:latin typeface="Gotham-Book"/>
              <a:cs typeface="Calibri" panose="020F0502020204030204" pitchFamily="34" charset="0"/>
            </a:endParaRPr>
          </a:p>
          <a:p>
            <a:endParaRPr lang="en-CA" dirty="0"/>
          </a:p>
        </p:txBody>
      </p:sp>
    </p:spTree>
    <p:extLst>
      <p:ext uri="{BB962C8B-B14F-4D97-AF65-F5344CB8AC3E}">
        <p14:creationId xmlns:p14="http://schemas.microsoft.com/office/powerpoint/2010/main" val="40633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C35FCF4-C3EF-BD43-82E0-05BC237DAD2A}" type="slidenum">
              <a:rPr lang="en-US" smtClean="0"/>
              <a:pPr/>
              <a:t>2</a:t>
            </a:fld>
            <a:endParaRPr lang="en-US" dirty="0"/>
          </a:p>
        </p:txBody>
      </p:sp>
      <p:sp>
        <p:nvSpPr>
          <p:cNvPr id="8" name="Rectangle 7"/>
          <p:cNvSpPr/>
          <p:nvPr/>
        </p:nvSpPr>
        <p:spPr>
          <a:xfrm>
            <a:off x="5283200" y="1066800"/>
            <a:ext cx="16256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838823" y="1619516"/>
            <a:ext cx="10210800" cy="4031873"/>
          </a:xfrm>
          <a:prstGeom prst="rect">
            <a:avLst/>
          </a:prstGeom>
        </p:spPr>
        <p:txBody>
          <a:bodyPr wrap="square">
            <a:spAutoFit/>
          </a:bodyPr>
          <a:lstStyle/>
          <a:p>
            <a:pPr algn="ctr"/>
            <a:r>
              <a:rPr lang="en-US" sz="3200" dirty="0">
                <a:ea typeface="+mj-ea"/>
                <a:cs typeface="+mj-cs"/>
              </a:rPr>
              <a:t>We would like to take this opportunity to acknowledge the traditional territories of the people of the Treaty 7 region in Southern Alberta, which includes the Blackfoot Confederacy (comprising the </a:t>
            </a:r>
            <a:r>
              <a:rPr lang="en-US" sz="3200" dirty="0" err="1">
                <a:ea typeface="+mj-ea"/>
                <a:cs typeface="+mj-cs"/>
              </a:rPr>
              <a:t>Siksika</a:t>
            </a:r>
            <a:r>
              <a:rPr lang="en-US" sz="3200" dirty="0">
                <a:ea typeface="+mj-ea"/>
                <a:cs typeface="+mj-cs"/>
              </a:rPr>
              <a:t>, Piikani, and Kainai First Nations), as well as the Tsuut’ina First Nation, and the Stoney </a:t>
            </a:r>
            <a:r>
              <a:rPr lang="en-US" sz="3200" dirty="0" err="1">
                <a:ea typeface="+mj-ea"/>
                <a:cs typeface="+mj-cs"/>
              </a:rPr>
              <a:t>Nakoda</a:t>
            </a:r>
            <a:r>
              <a:rPr lang="en-US" sz="3200" dirty="0">
                <a:ea typeface="+mj-ea"/>
                <a:cs typeface="+mj-cs"/>
              </a:rPr>
              <a:t> (including the </a:t>
            </a:r>
            <a:r>
              <a:rPr lang="en-US" sz="3200" dirty="0" err="1">
                <a:ea typeface="+mj-ea"/>
                <a:cs typeface="+mj-cs"/>
              </a:rPr>
              <a:t>Chiniki</a:t>
            </a:r>
            <a:r>
              <a:rPr lang="en-US" sz="3200" dirty="0">
                <a:ea typeface="+mj-ea"/>
                <a:cs typeface="+mj-cs"/>
              </a:rPr>
              <a:t>, </a:t>
            </a:r>
            <a:r>
              <a:rPr lang="en-US" sz="3200" dirty="0" err="1">
                <a:ea typeface="+mj-ea"/>
                <a:cs typeface="+mj-cs"/>
              </a:rPr>
              <a:t>Bearspaw</a:t>
            </a:r>
            <a:r>
              <a:rPr lang="en-US" sz="3200" dirty="0">
                <a:ea typeface="+mj-ea"/>
                <a:cs typeface="+mj-cs"/>
              </a:rPr>
              <a:t>, and </a:t>
            </a:r>
            <a:r>
              <a:rPr lang="en-US" sz="3200" dirty="0" err="1">
                <a:ea typeface="+mj-ea"/>
                <a:cs typeface="+mj-cs"/>
              </a:rPr>
              <a:t>Goodstoney</a:t>
            </a:r>
            <a:r>
              <a:rPr lang="en-US" sz="3200" dirty="0">
                <a:ea typeface="+mj-ea"/>
                <a:cs typeface="+mj-cs"/>
              </a:rPr>
              <a:t> First Nations). The City of Calgary is also home to Métis Nation of Alberta (Districts 5 and 6).</a:t>
            </a:r>
          </a:p>
        </p:txBody>
      </p:sp>
    </p:spTree>
    <p:extLst>
      <p:ext uri="{BB962C8B-B14F-4D97-AF65-F5344CB8AC3E}">
        <p14:creationId xmlns:p14="http://schemas.microsoft.com/office/powerpoint/2010/main" val="70973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220512"/>
            <a:ext cx="10156172" cy="1033398"/>
          </a:xfrm>
        </p:spPr>
        <p:txBody>
          <a:bodyPr lIns="91440" tIns="45720" rIns="91440" bIns="45720" anchor="ctr" anchorCtr="0">
            <a:normAutofit/>
          </a:bodyPr>
          <a:lstStyle/>
          <a:p>
            <a:r>
              <a:rPr lang="en-CA" b="0" dirty="0">
                <a:solidFill>
                  <a:srgbClr val="6D6E71"/>
                </a:solidFill>
                <a:latin typeface="+mj-lt"/>
              </a:rPr>
              <a:t>Degree Enhancements - BComm Honours</a:t>
            </a:r>
          </a:p>
        </p:txBody>
      </p:sp>
      <p:sp>
        <p:nvSpPr>
          <p:cNvPr id="4" name="Slide Number Placeholder 3"/>
          <p:cNvSpPr>
            <a:spLocks noGrp="1"/>
          </p:cNvSpPr>
          <p:nvPr>
            <p:ph type="sldNum" sz="quarter" idx="12"/>
          </p:nvPr>
        </p:nvSpPr>
        <p:spPr/>
        <p:txBody>
          <a:bodyPr/>
          <a:lstStyle/>
          <a:p>
            <a:fld id="{5C35FCF4-C3EF-BD43-82E0-05BC237DAD2A}" type="slidenum">
              <a:rPr lang="en-US" smtClean="0"/>
              <a:pPr/>
              <a:t>20</a:t>
            </a:fld>
            <a:endParaRPr lang="en-US"/>
          </a:p>
        </p:txBody>
      </p:sp>
      <p:pic>
        <p:nvPicPr>
          <p:cNvPr id="5" name="Graphic 5" descr="Microscope with chemical flasks">
            <a:extLst>
              <a:ext uri="{FF2B5EF4-FFF2-40B4-BE49-F238E27FC236}">
                <a16:creationId xmlns:a16="http://schemas.microsoft.com/office/drawing/2014/main" id="{9302E7D8-07D1-44B0-9DA0-CDCB8019A5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7499" y="857248"/>
            <a:ext cx="5476876" cy="5476876"/>
          </a:xfrm>
          <a:prstGeom prst="rect">
            <a:avLst/>
          </a:prstGeom>
        </p:spPr>
      </p:pic>
      <p:sp>
        <p:nvSpPr>
          <p:cNvPr id="8" name="Content Placeholder 2">
            <a:extLst>
              <a:ext uri="{FF2B5EF4-FFF2-40B4-BE49-F238E27FC236}">
                <a16:creationId xmlns:a16="http://schemas.microsoft.com/office/drawing/2014/main" id="{8E1A6C2F-276B-FBD3-D360-210E877472B7}"/>
              </a:ext>
            </a:extLst>
          </p:cNvPr>
          <p:cNvSpPr>
            <a:spLocks noGrp="1"/>
          </p:cNvSpPr>
          <p:nvPr>
            <p:ph idx="1"/>
          </p:nvPr>
        </p:nvSpPr>
        <p:spPr>
          <a:xfrm>
            <a:off x="562628" y="1097322"/>
            <a:ext cx="7320743" cy="5476876"/>
          </a:xfrm>
        </p:spPr>
        <p:txBody>
          <a:bodyPr lIns="91440" tIns="45720" rIns="91440" bIns="45720" anchor="t"/>
          <a:lstStyle/>
          <a:p>
            <a:pPr defTabSz="457200">
              <a:lnSpc>
                <a:spcPct val="150000"/>
              </a:lnSpc>
              <a:spcBef>
                <a:spcPts val="0"/>
              </a:spcBef>
              <a:buClr>
                <a:schemeClr val="accent1"/>
              </a:buClr>
            </a:pPr>
            <a:r>
              <a:rPr lang="en-US" sz="1800" dirty="0"/>
              <a:t>The </a:t>
            </a:r>
            <a:r>
              <a:rPr lang="en-US" sz="1800" dirty="0" err="1"/>
              <a:t>Honours</a:t>
            </a:r>
            <a:r>
              <a:rPr lang="en-US" sz="1800" dirty="0"/>
              <a:t> program allows you to conduct focused research with a faculty mentor.</a:t>
            </a:r>
          </a:p>
          <a:p>
            <a:pPr lvl="0" defTabSz="457200">
              <a:lnSpc>
                <a:spcPct val="150000"/>
              </a:lnSpc>
              <a:spcBef>
                <a:spcPts val="0"/>
              </a:spcBef>
              <a:buClr>
                <a:schemeClr val="accent1"/>
              </a:buClr>
            </a:pPr>
            <a:r>
              <a:rPr lang="en-US" sz="1800" dirty="0"/>
              <a:t>The </a:t>
            </a:r>
            <a:r>
              <a:rPr lang="en-US" sz="1800" dirty="0" err="1"/>
              <a:t>Honours</a:t>
            </a:r>
            <a:r>
              <a:rPr lang="en-US" sz="1800" dirty="0"/>
              <a:t> program is not intended to extend your degree. Use 3 specific Honours courses to fulfill 3 senior options in the BComm.</a:t>
            </a:r>
          </a:p>
          <a:p>
            <a:pPr lvl="0" defTabSz="457200">
              <a:lnSpc>
                <a:spcPct val="150000"/>
              </a:lnSpc>
              <a:spcBef>
                <a:spcPts val="0"/>
              </a:spcBef>
              <a:buClr>
                <a:schemeClr val="accent1"/>
              </a:buClr>
            </a:pPr>
            <a:r>
              <a:rPr lang="en-CA" sz="1800" dirty="0"/>
              <a:t>Admission Requirements:</a:t>
            </a:r>
          </a:p>
          <a:p>
            <a:pPr lvl="1" defTabSz="457200">
              <a:lnSpc>
                <a:spcPct val="150000"/>
              </a:lnSpc>
              <a:spcBef>
                <a:spcPts val="0"/>
              </a:spcBef>
              <a:buClr>
                <a:schemeClr val="accent1"/>
              </a:buClr>
              <a:buSzPct val="90000"/>
            </a:pPr>
            <a:r>
              <a:rPr lang="en-CA" sz="1800" dirty="0"/>
              <a:t>Completion of a minimum of 48 units by the Fall term of admission, including 6 prescribed courses completed no later than in the preceding Winter term: MGST 217, SGMA 217, STAT 213, STAT 217, ENTI 317, MGST 391.</a:t>
            </a:r>
          </a:p>
          <a:p>
            <a:pPr lvl="1" defTabSz="457200">
              <a:lnSpc>
                <a:spcPct val="150000"/>
              </a:lnSpc>
              <a:spcBef>
                <a:spcPts val="0"/>
              </a:spcBef>
              <a:buClr>
                <a:schemeClr val="accent1"/>
              </a:buClr>
              <a:buSzPct val="90000"/>
            </a:pPr>
            <a:r>
              <a:rPr lang="en-CA" sz="1800" dirty="0"/>
              <a:t>GPA of 3.30 or higher on last 30 units (Winter back) </a:t>
            </a:r>
            <a:r>
              <a:rPr lang="en-CA" sz="1800" b="1" dirty="0"/>
              <a:t>and</a:t>
            </a:r>
            <a:r>
              <a:rPr lang="en-CA" sz="1800" dirty="0"/>
              <a:t> on the 6 courses listed above.</a:t>
            </a:r>
          </a:p>
          <a:p>
            <a:endParaRPr lang="en-CA" sz="1600" dirty="0">
              <a:cs typeface="Calibri"/>
            </a:endParaRPr>
          </a:p>
        </p:txBody>
      </p:sp>
    </p:spTree>
    <p:extLst>
      <p:ext uri="{BB962C8B-B14F-4D97-AF65-F5344CB8AC3E}">
        <p14:creationId xmlns:p14="http://schemas.microsoft.com/office/powerpoint/2010/main" val="139900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463968"/>
            <a:ext cx="10156172" cy="1033398"/>
          </a:xfrm>
        </p:spPr>
        <p:txBody>
          <a:bodyPr lIns="91440" tIns="45720" rIns="91440" bIns="45720" anchor="ctr" anchorCtr="0">
            <a:normAutofit/>
          </a:bodyPr>
          <a:lstStyle/>
          <a:p>
            <a:r>
              <a:rPr lang="en-CA" b="0" dirty="0">
                <a:solidFill>
                  <a:srgbClr val="6D6E71"/>
                </a:solidFill>
                <a:latin typeface="+mj-lt"/>
              </a:rPr>
              <a:t>Degree Enhancements - BComm Honours</a:t>
            </a:r>
          </a:p>
        </p:txBody>
      </p:sp>
      <p:sp>
        <p:nvSpPr>
          <p:cNvPr id="4" name="Slide Number Placeholder 3"/>
          <p:cNvSpPr>
            <a:spLocks noGrp="1"/>
          </p:cNvSpPr>
          <p:nvPr>
            <p:ph type="sldNum" sz="quarter" idx="12"/>
          </p:nvPr>
        </p:nvSpPr>
        <p:spPr/>
        <p:txBody>
          <a:bodyPr/>
          <a:lstStyle/>
          <a:p>
            <a:fld id="{5C35FCF4-C3EF-BD43-82E0-05BC237DAD2A}" type="slidenum">
              <a:rPr lang="en-US" smtClean="0"/>
              <a:pPr/>
              <a:t>21</a:t>
            </a:fld>
            <a:endParaRPr lang="en-US"/>
          </a:p>
        </p:txBody>
      </p:sp>
      <p:pic>
        <p:nvPicPr>
          <p:cNvPr id="5" name="Graphic 5" descr="Microscope with chemical flasks">
            <a:extLst>
              <a:ext uri="{FF2B5EF4-FFF2-40B4-BE49-F238E27FC236}">
                <a16:creationId xmlns:a16="http://schemas.microsoft.com/office/drawing/2014/main" id="{9302E7D8-07D1-44B0-9DA0-CDCB8019A5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124" y="903662"/>
            <a:ext cx="5476876" cy="5476876"/>
          </a:xfrm>
          <a:prstGeom prst="rect">
            <a:avLst/>
          </a:prstGeom>
        </p:spPr>
      </p:pic>
      <p:sp>
        <p:nvSpPr>
          <p:cNvPr id="8" name="Content Placeholder 2">
            <a:extLst>
              <a:ext uri="{FF2B5EF4-FFF2-40B4-BE49-F238E27FC236}">
                <a16:creationId xmlns:a16="http://schemas.microsoft.com/office/drawing/2014/main" id="{5D448F32-AFCD-70F9-7AA6-2AF82A5AA172}"/>
              </a:ext>
            </a:extLst>
          </p:cNvPr>
          <p:cNvSpPr>
            <a:spLocks noGrp="1"/>
          </p:cNvSpPr>
          <p:nvPr>
            <p:ph idx="1"/>
          </p:nvPr>
        </p:nvSpPr>
        <p:spPr>
          <a:xfrm>
            <a:off x="666036" y="1273584"/>
            <a:ext cx="6895744" cy="4663356"/>
          </a:xfrm>
        </p:spPr>
        <p:txBody>
          <a:bodyPr lIns="91440" tIns="45720" rIns="91440" bIns="45720" anchor="t"/>
          <a:lstStyle/>
          <a:p>
            <a:pPr lvl="0" defTabSz="457200">
              <a:lnSpc>
                <a:spcPct val="150000"/>
              </a:lnSpc>
              <a:spcBef>
                <a:spcPts val="0"/>
              </a:spcBef>
              <a:buClr>
                <a:schemeClr val="accent1"/>
              </a:buClr>
            </a:pPr>
            <a:r>
              <a:rPr lang="en-CA" sz="2400" dirty="0"/>
              <a:t>How to apply? Use the “Change of Program” link in your Student Centre. </a:t>
            </a:r>
          </a:p>
          <a:p>
            <a:pPr marL="0" lvl="0" indent="0" defTabSz="457200">
              <a:lnSpc>
                <a:spcPct val="150000"/>
              </a:lnSpc>
              <a:spcBef>
                <a:spcPts val="0"/>
              </a:spcBef>
              <a:buClr>
                <a:schemeClr val="accent1"/>
              </a:buClr>
              <a:buNone/>
            </a:pPr>
            <a:r>
              <a:rPr lang="en-CA" sz="2400" b="1" dirty="0">
                <a:solidFill>
                  <a:srgbClr val="6D6E71"/>
                </a:solidFill>
              </a:rPr>
              <a:t>Apply between</a:t>
            </a:r>
            <a:r>
              <a:rPr lang="en-CA" sz="2400" dirty="0">
                <a:solidFill>
                  <a:schemeClr val="tx2"/>
                </a:solidFill>
              </a:rPr>
              <a:t>: </a:t>
            </a:r>
            <a:r>
              <a:rPr lang="en-CA" sz="2400" dirty="0"/>
              <a:t>October 1-February 1 for a Fall start.</a:t>
            </a:r>
            <a:endParaRPr lang="en-CA" dirty="0">
              <a:solidFill>
                <a:schemeClr val="tx2"/>
              </a:solidFill>
            </a:endParaRPr>
          </a:p>
          <a:p>
            <a:pPr lvl="0" defTabSz="457200">
              <a:lnSpc>
                <a:spcPct val="150000"/>
              </a:lnSpc>
              <a:spcBef>
                <a:spcPts val="0"/>
              </a:spcBef>
              <a:buClr>
                <a:schemeClr val="accent1"/>
              </a:buClr>
            </a:pPr>
            <a:r>
              <a:rPr lang="en-CA" sz="2400" dirty="0"/>
              <a:t>The application will also involve an interview, two letters of reference, and a letter of intent. </a:t>
            </a:r>
          </a:p>
          <a:p>
            <a:pPr lvl="1" defTabSz="457200">
              <a:lnSpc>
                <a:spcPct val="150000"/>
              </a:lnSpc>
              <a:spcBef>
                <a:spcPts val="0"/>
              </a:spcBef>
              <a:buClr>
                <a:schemeClr val="accent1"/>
              </a:buClr>
            </a:pPr>
            <a:r>
              <a:rPr lang="en-CA" sz="2000" dirty="0"/>
              <a:t>If your online application is successful, you will be contacted to provide these requirements.</a:t>
            </a:r>
          </a:p>
          <a:p>
            <a:pPr defTabSz="457200">
              <a:lnSpc>
                <a:spcPct val="150000"/>
              </a:lnSpc>
              <a:spcBef>
                <a:spcPts val="0"/>
              </a:spcBef>
              <a:buClr>
                <a:schemeClr val="accent1"/>
              </a:buClr>
            </a:pPr>
            <a:r>
              <a:rPr lang="en-CA" sz="2400" dirty="0"/>
              <a:t>More questions? You can find more information about the BComm Honours program </a:t>
            </a:r>
            <a:r>
              <a:rPr lang="en-CA" sz="2400" dirty="0">
                <a:solidFill>
                  <a:srgbClr val="FF671F"/>
                </a:solidFill>
                <a:hlinkClick r:id="rId4">
                  <a:extLst>
                    <a:ext uri="{A12FA001-AC4F-418D-AE19-62706E023703}">
                      <ahyp:hlinkClr xmlns:ahyp="http://schemas.microsoft.com/office/drawing/2018/hyperlinkcolor" val="tx"/>
                    </a:ext>
                  </a:extLst>
                </a:hlinkClick>
              </a:rPr>
              <a:t>here</a:t>
            </a:r>
            <a:r>
              <a:rPr lang="en-CA" sz="2400" dirty="0"/>
              <a:t>.</a:t>
            </a:r>
          </a:p>
          <a:p>
            <a:endParaRPr lang="en-CA" sz="1600" dirty="0">
              <a:cs typeface="Calibri"/>
            </a:endParaRPr>
          </a:p>
        </p:txBody>
      </p:sp>
    </p:spTree>
    <p:extLst>
      <p:ext uri="{BB962C8B-B14F-4D97-AF65-F5344CB8AC3E}">
        <p14:creationId xmlns:p14="http://schemas.microsoft.com/office/powerpoint/2010/main" val="4363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a:solidFill>
                  <a:srgbClr val="6D6E71"/>
                </a:solidFill>
                <a:latin typeface="+mj-lt"/>
              </a:rPr>
              <a:t>Visualizing Changes - What If Report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7708" y="1460367"/>
            <a:ext cx="6098748" cy="5397633"/>
          </a:xfrm>
        </p:spPr>
      </p:pic>
      <p:sp>
        <p:nvSpPr>
          <p:cNvPr id="4" name="Slide Number Placeholder 3"/>
          <p:cNvSpPr>
            <a:spLocks noGrp="1"/>
          </p:cNvSpPr>
          <p:nvPr>
            <p:ph type="sldNum" sz="quarter" idx="12"/>
          </p:nvPr>
        </p:nvSpPr>
        <p:spPr/>
        <p:txBody>
          <a:bodyPr/>
          <a:lstStyle/>
          <a:p>
            <a:fld id="{5C35FCF4-C3EF-BD43-82E0-05BC237DAD2A}" type="slidenum">
              <a:rPr lang="en-US" smtClean="0"/>
              <a:pPr/>
              <a:t>22</a:t>
            </a:fld>
            <a:endParaRPr lang="en-US"/>
          </a:p>
        </p:txBody>
      </p:sp>
      <p:sp>
        <p:nvSpPr>
          <p:cNvPr id="6" name="Right Arrow 5"/>
          <p:cNvSpPr/>
          <p:nvPr/>
        </p:nvSpPr>
        <p:spPr>
          <a:xfrm rot="6778686">
            <a:off x="5856713" y="2074992"/>
            <a:ext cx="978408" cy="363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D24733CA-A2F1-CC2D-78D2-6546C5D9BBB2}"/>
              </a:ext>
            </a:extLst>
          </p:cNvPr>
          <p:cNvSpPr txBox="1"/>
          <p:nvPr/>
        </p:nvSpPr>
        <p:spPr>
          <a:xfrm>
            <a:off x="665017" y="1735399"/>
            <a:ext cx="2752437" cy="3046988"/>
          </a:xfrm>
          <a:prstGeom prst="rect">
            <a:avLst/>
          </a:prstGeom>
          <a:noFill/>
        </p:spPr>
        <p:txBody>
          <a:bodyPr wrap="square" rtlCol="0">
            <a:spAutoFit/>
          </a:bodyPr>
          <a:lstStyle/>
          <a:p>
            <a:r>
              <a:rPr lang="en-CA" sz="2400" dirty="0"/>
              <a:t>You can use the What If Report tool to see how your courses will fit into another program, before submitting a change of program request.  </a:t>
            </a:r>
          </a:p>
        </p:txBody>
      </p:sp>
    </p:spTree>
    <p:extLst>
      <p:ext uri="{BB962C8B-B14F-4D97-AF65-F5344CB8AC3E}">
        <p14:creationId xmlns:p14="http://schemas.microsoft.com/office/powerpoint/2010/main" val="41890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BDF452-2BD3-8ADC-26E3-4F8851D31BFB}"/>
              </a:ext>
            </a:extLst>
          </p:cNvPr>
          <p:cNvSpPr txBox="1">
            <a:spLocks/>
          </p:cNvSpPr>
          <p:nvPr/>
        </p:nvSpPr>
        <p:spPr>
          <a:xfrm>
            <a:off x="642527" y="463968"/>
            <a:ext cx="10382463" cy="10333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dirty="0">
                <a:solidFill>
                  <a:srgbClr val="6D6E71"/>
                </a:solidFill>
              </a:rPr>
              <a:t>Making Changes - Change of Program Application</a:t>
            </a:r>
          </a:p>
        </p:txBody>
      </p:sp>
      <p:sp>
        <p:nvSpPr>
          <p:cNvPr id="4" name="Content Placeholder 2">
            <a:extLst>
              <a:ext uri="{FF2B5EF4-FFF2-40B4-BE49-F238E27FC236}">
                <a16:creationId xmlns:a16="http://schemas.microsoft.com/office/drawing/2014/main" id="{EB19118A-928D-F7B0-569A-5FFF270531A2}"/>
              </a:ext>
            </a:extLst>
          </p:cNvPr>
          <p:cNvSpPr txBox="1">
            <a:spLocks/>
          </p:cNvSpPr>
          <p:nvPr/>
        </p:nvSpPr>
        <p:spPr>
          <a:xfrm>
            <a:off x="1741655" y="1377293"/>
            <a:ext cx="9724372" cy="4600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CA" sz="2400" dirty="0"/>
              <a:t>An application to make changes to your current degree program including:</a:t>
            </a:r>
          </a:p>
          <a:p>
            <a:pPr lvl="1">
              <a:lnSpc>
                <a:spcPct val="150000"/>
              </a:lnSpc>
            </a:pPr>
            <a:r>
              <a:rPr lang="en-CA" sz="2000" dirty="0">
                <a:latin typeface="Calibri" panose="020F0502020204030204" pitchFamily="34" charset="0"/>
                <a:cs typeface="Calibri" panose="020F0502020204030204" pitchFamily="34" charset="0"/>
              </a:rPr>
              <a:t>Adding or dropping a Minor, Combined Degree and/or Embedded Certificate</a:t>
            </a:r>
          </a:p>
          <a:p>
            <a:pPr lvl="1">
              <a:lnSpc>
                <a:spcPct val="150000"/>
              </a:lnSpc>
            </a:pPr>
            <a:r>
              <a:rPr lang="en-CA" sz="2000" dirty="0">
                <a:latin typeface="Calibri" panose="020F0502020204030204" pitchFamily="34" charset="0"/>
                <a:cs typeface="Calibri" panose="020F0502020204030204" pitchFamily="34" charset="0"/>
              </a:rPr>
              <a:t>Changing your BComm concentration.</a:t>
            </a:r>
          </a:p>
          <a:p>
            <a:pPr lvl="1">
              <a:lnSpc>
                <a:spcPct val="150000"/>
              </a:lnSpc>
            </a:pPr>
            <a:r>
              <a:rPr lang="en-CA" sz="2000" dirty="0">
                <a:latin typeface="Calibri" panose="020F0502020204030204" pitchFamily="34" charset="0"/>
                <a:cs typeface="Calibri" panose="020F0502020204030204" pitchFamily="34" charset="0"/>
              </a:rPr>
              <a:t>Applying to the BComm Honours program.</a:t>
            </a:r>
          </a:p>
          <a:p>
            <a:pPr lvl="1">
              <a:lnSpc>
                <a:spcPct val="150000"/>
              </a:lnSpc>
            </a:pPr>
            <a:r>
              <a:rPr lang="en-CA" sz="2000" dirty="0">
                <a:latin typeface="Calibri" panose="020F0502020204030204" pitchFamily="34" charset="0"/>
                <a:cs typeface="Calibri" panose="020F0502020204030204" pitchFamily="34" charset="0"/>
              </a:rPr>
              <a:t>Changing to a different faculty/degree program entirely</a:t>
            </a:r>
            <a:endParaRPr lang="en-CA" sz="2000" dirty="0"/>
          </a:p>
          <a:p>
            <a:pPr>
              <a:lnSpc>
                <a:spcPct val="150000"/>
              </a:lnSpc>
            </a:pPr>
            <a:r>
              <a:rPr lang="en-CA" sz="2400" dirty="0"/>
              <a:t>The Change of Program application is available on your Student Centre from October 1 through to February 1 EVERY year, and the change is effective for the following Fall semester.</a:t>
            </a:r>
          </a:p>
        </p:txBody>
      </p:sp>
    </p:spTree>
    <p:extLst>
      <p:ext uri="{BB962C8B-B14F-4D97-AF65-F5344CB8AC3E}">
        <p14:creationId xmlns:p14="http://schemas.microsoft.com/office/powerpoint/2010/main" val="285012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A picture containing graphical user interface&#10;&#10;Description automatically generated">
            <a:extLst>
              <a:ext uri="{FF2B5EF4-FFF2-40B4-BE49-F238E27FC236}">
                <a16:creationId xmlns:a16="http://schemas.microsoft.com/office/drawing/2014/main" id="{8DFEFB6C-1992-11E8-3557-C937A9914B81}"/>
              </a:ext>
            </a:extLst>
          </p:cNvPr>
          <p:cNvPicPr>
            <a:picLocks noChangeAspect="1"/>
          </p:cNvPicPr>
          <p:nvPr/>
        </p:nvPicPr>
        <p:blipFill>
          <a:blip r:embed="rId2"/>
          <a:stretch>
            <a:fillRect/>
          </a:stretch>
        </p:blipFill>
        <p:spPr>
          <a:xfrm>
            <a:off x="2706634" y="111968"/>
            <a:ext cx="7426412" cy="6232479"/>
          </a:xfrm>
          <a:prstGeom prst="rect">
            <a:avLst/>
          </a:prstGeom>
        </p:spPr>
      </p:pic>
    </p:spTree>
    <p:extLst>
      <p:ext uri="{BB962C8B-B14F-4D97-AF65-F5344CB8AC3E}">
        <p14:creationId xmlns:p14="http://schemas.microsoft.com/office/powerpoint/2010/main" val="213573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463968"/>
            <a:ext cx="10156172" cy="1033398"/>
          </a:xfrm>
        </p:spPr>
        <p:txBody>
          <a:bodyPr lIns="91440" tIns="45720" rIns="91440" bIns="45720" anchor="ctr" anchorCtr="0">
            <a:normAutofit fontScale="90000"/>
          </a:bodyPr>
          <a:lstStyle/>
          <a:p>
            <a:r>
              <a:rPr lang="en-CA" b="0" dirty="0">
                <a:solidFill>
                  <a:srgbClr val="6D6E71"/>
                </a:solidFill>
                <a:latin typeface="+mj-lt"/>
              </a:rPr>
              <a:t>Experiential Programs - Co-operative Education (Co-op)</a:t>
            </a:r>
          </a:p>
        </p:txBody>
      </p:sp>
      <p:sp>
        <p:nvSpPr>
          <p:cNvPr id="4" name="Slide Number Placeholder 3"/>
          <p:cNvSpPr>
            <a:spLocks noGrp="1"/>
          </p:cNvSpPr>
          <p:nvPr>
            <p:ph type="sldNum" sz="quarter" idx="12"/>
          </p:nvPr>
        </p:nvSpPr>
        <p:spPr/>
        <p:txBody>
          <a:bodyPr/>
          <a:lstStyle/>
          <a:p>
            <a:fld id="{5C35FCF4-C3EF-BD43-82E0-05BC237DAD2A}" type="slidenum">
              <a:rPr lang="en-US" smtClean="0"/>
              <a:pPr/>
              <a:t>25</a:t>
            </a:fld>
            <a:endParaRPr lang="en-US"/>
          </a:p>
        </p:txBody>
      </p:sp>
      <p:sp>
        <p:nvSpPr>
          <p:cNvPr id="7" name="Content Placeholder 2">
            <a:extLst>
              <a:ext uri="{FF2B5EF4-FFF2-40B4-BE49-F238E27FC236}">
                <a16:creationId xmlns:a16="http://schemas.microsoft.com/office/drawing/2014/main" id="{DD3C6B66-2BB9-9A37-842E-22E0855BB753}"/>
              </a:ext>
            </a:extLst>
          </p:cNvPr>
          <p:cNvSpPr>
            <a:spLocks noGrp="1"/>
          </p:cNvSpPr>
          <p:nvPr>
            <p:ph idx="1"/>
          </p:nvPr>
        </p:nvSpPr>
        <p:spPr>
          <a:xfrm>
            <a:off x="717405" y="1713664"/>
            <a:ext cx="10538423" cy="4663356"/>
          </a:xfrm>
        </p:spPr>
        <p:txBody>
          <a:bodyPr lIns="91440" tIns="45720" rIns="91440" bIns="45720" anchor="t"/>
          <a:lstStyle/>
          <a:p>
            <a:pPr marL="342900" lvl="0" indent="-342900" defTabSz="457200">
              <a:lnSpc>
                <a:spcPct val="150000"/>
              </a:lnSpc>
              <a:spcBef>
                <a:spcPts val="0"/>
              </a:spcBef>
              <a:buClr>
                <a:schemeClr val="accent1"/>
              </a:buClr>
              <a:buFont typeface="Arial"/>
              <a:buChar char="•"/>
            </a:pPr>
            <a:r>
              <a:rPr lang="en-US" sz="2400" dirty="0"/>
              <a:t>Complete 2 work terms (8 months of experience). </a:t>
            </a:r>
          </a:p>
          <a:p>
            <a:pPr marL="342900" lvl="0" indent="-342900" defTabSz="457200">
              <a:lnSpc>
                <a:spcPct val="150000"/>
              </a:lnSpc>
              <a:spcBef>
                <a:spcPts val="0"/>
              </a:spcBef>
              <a:buClr>
                <a:schemeClr val="accent1"/>
              </a:buClr>
              <a:buFont typeface="Arial"/>
              <a:buChar char="•"/>
            </a:pPr>
            <a:r>
              <a:rPr lang="en-US" sz="2400" dirty="0"/>
              <a:t>Alternate full-time studies with full time </a:t>
            </a:r>
            <a:r>
              <a:rPr lang="en-US" sz="2400" u="sng" dirty="0"/>
              <a:t>paid</a:t>
            </a:r>
            <a:r>
              <a:rPr lang="en-US" sz="2400" dirty="0"/>
              <a:t> work in a business-related position, ending with an academic term.</a:t>
            </a:r>
          </a:p>
          <a:p>
            <a:pPr marL="342900" lvl="0" indent="-342900" defTabSz="457200">
              <a:lnSpc>
                <a:spcPct val="150000"/>
              </a:lnSpc>
              <a:spcBef>
                <a:spcPts val="0"/>
              </a:spcBef>
              <a:buClr>
                <a:schemeClr val="accent1"/>
              </a:buClr>
              <a:buFont typeface="Arial"/>
              <a:buChar char="•"/>
            </a:pPr>
            <a:r>
              <a:rPr lang="en-US" sz="2400" dirty="0"/>
              <a:t>Graduate with a BComm </a:t>
            </a:r>
            <a:r>
              <a:rPr lang="en-US" sz="2400" b="1" i="1" u="sng" dirty="0"/>
              <a:t>and</a:t>
            </a:r>
            <a:r>
              <a:rPr lang="en-US" sz="2400" i="1" dirty="0"/>
              <a:t> relevant</a:t>
            </a:r>
            <a:r>
              <a:rPr lang="en-US" sz="2400" dirty="0"/>
              <a:t> work experience!</a:t>
            </a:r>
          </a:p>
          <a:p>
            <a:pPr marL="342900" lvl="0" indent="-342900" defTabSz="457200">
              <a:lnSpc>
                <a:spcPct val="150000"/>
              </a:lnSpc>
              <a:spcBef>
                <a:spcPts val="0"/>
              </a:spcBef>
              <a:buClr>
                <a:schemeClr val="accent1"/>
              </a:buClr>
              <a:buFont typeface="Arial"/>
              <a:buChar char="•"/>
            </a:pPr>
            <a:r>
              <a:rPr lang="en-US" sz="2400" dirty="0"/>
              <a:t>Apply through application link on our </a:t>
            </a:r>
            <a:r>
              <a:rPr lang="en-US" sz="2400" dirty="0">
                <a:solidFill>
                  <a:srgbClr val="FF671F"/>
                </a:solidFill>
                <a:hlinkClick r:id="rId2">
                  <a:extLst>
                    <a:ext uri="{A12FA001-AC4F-418D-AE19-62706E023703}">
                      <ahyp:hlinkClr xmlns:ahyp="http://schemas.microsoft.com/office/drawing/2018/hyperlinkcolor" val="tx"/>
                    </a:ext>
                  </a:extLst>
                </a:hlinkClick>
              </a:rPr>
              <a:t>website</a:t>
            </a:r>
            <a:r>
              <a:rPr lang="en-US" sz="2400" dirty="0"/>
              <a:t>. </a:t>
            </a:r>
            <a:endParaRPr lang="en-CA" sz="1600" dirty="0">
              <a:cs typeface="Calibri"/>
            </a:endParaRPr>
          </a:p>
        </p:txBody>
      </p:sp>
    </p:spTree>
    <p:extLst>
      <p:ext uri="{BB962C8B-B14F-4D97-AF65-F5344CB8AC3E}">
        <p14:creationId xmlns:p14="http://schemas.microsoft.com/office/powerpoint/2010/main" val="1647889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463968"/>
            <a:ext cx="10156172" cy="1033398"/>
          </a:xfrm>
        </p:spPr>
        <p:txBody>
          <a:bodyPr lIns="91440" tIns="45720" rIns="91440" bIns="45720" anchor="ctr" anchorCtr="0">
            <a:normAutofit fontScale="90000"/>
          </a:bodyPr>
          <a:lstStyle/>
          <a:p>
            <a:r>
              <a:rPr lang="en-CA" b="0" dirty="0">
                <a:solidFill>
                  <a:srgbClr val="6D6E71"/>
                </a:solidFill>
                <a:latin typeface="+mj-lt"/>
              </a:rPr>
              <a:t>Experiential Programs - Co-operative Education (Co-op)</a:t>
            </a:r>
          </a:p>
        </p:txBody>
      </p:sp>
      <p:sp>
        <p:nvSpPr>
          <p:cNvPr id="4" name="Slide Number Placeholder 3"/>
          <p:cNvSpPr>
            <a:spLocks noGrp="1"/>
          </p:cNvSpPr>
          <p:nvPr>
            <p:ph type="sldNum" sz="quarter" idx="12"/>
          </p:nvPr>
        </p:nvSpPr>
        <p:spPr/>
        <p:txBody>
          <a:bodyPr/>
          <a:lstStyle/>
          <a:p>
            <a:fld id="{5C35FCF4-C3EF-BD43-82E0-05BC237DAD2A}" type="slidenum">
              <a:rPr lang="en-US" smtClean="0"/>
              <a:pPr/>
              <a:t>26</a:t>
            </a:fld>
            <a:endParaRPr lang="en-US"/>
          </a:p>
        </p:txBody>
      </p:sp>
      <p:sp>
        <p:nvSpPr>
          <p:cNvPr id="7" name="Content Placeholder 2">
            <a:extLst>
              <a:ext uri="{FF2B5EF4-FFF2-40B4-BE49-F238E27FC236}">
                <a16:creationId xmlns:a16="http://schemas.microsoft.com/office/drawing/2014/main" id="{4DBB9243-46C6-A870-087F-2EA2437678C1}"/>
              </a:ext>
            </a:extLst>
          </p:cNvPr>
          <p:cNvSpPr>
            <a:spLocks noGrp="1"/>
          </p:cNvSpPr>
          <p:nvPr>
            <p:ph idx="1"/>
          </p:nvPr>
        </p:nvSpPr>
        <p:spPr>
          <a:xfrm>
            <a:off x="385075" y="1186934"/>
            <a:ext cx="11173652" cy="5013740"/>
          </a:xfrm>
        </p:spPr>
        <p:txBody>
          <a:bodyPr lIns="91440" tIns="45720" rIns="91440" bIns="45720" anchor="t"/>
          <a:lstStyle/>
          <a:p>
            <a:pPr marL="0" lvl="0" indent="0" defTabSz="457200">
              <a:lnSpc>
                <a:spcPct val="150000"/>
              </a:lnSpc>
              <a:spcBef>
                <a:spcPts val="0"/>
              </a:spcBef>
              <a:buClrTx/>
              <a:buNone/>
            </a:pPr>
            <a:r>
              <a:rPr lang="en-US" sz="2400" b="1" dirty="0"/>
              <a:t>Co-op Application Requirements:</a:t>
            </a:r>
          </a:p>
          <a:p>
            <a:pPr marL="519113" lvl="0" indent="-342900" defTabSz="457200">
              <a:lnSpc>
                <a:spcPct val="150000"/>
              </a:lnSpc>
              <a:spcBef>
                <a:spcPts val="0"/>
              </a:spcBef>
              <a:buClr>
                <a:schemeClr val="accent1"/>
              </a:buClr>
              <a:buFont typeface="Arial"/>
              <a:buChar char="•"/>
            </a:pPr>
            <a:r>
              <a:rPr lang="en-US" sz="2400" dirty="0"/>
              <a:t>You must be a current BComm student.</a:t>
            </a:r>
          </a:p>
          <a:p>
            <a:pPr marL="519113" lvl="0" indent="-342900" defTabSz="457200">
              <a:lnSpc>
                <a:spcPct val="150000"/>
              </a:lnSpc>
              <a:spcBef>
                <a:spcPts val="0"/>
              </a:spcBef>
              <a:buClr>
                <a:schemeClr val="accent1"/>
              </a:buClr>
              <a:buFont typeface="Arial"/>
              <a:buChar char="•"/>
            </a:pPr>
            <a:r>
              <a:rPr lang="en-US" sz="2400" dirty="0"/>
              <a:t>You must have 30 units (10 courses) completed towards the BComm program.</a:t>
            </a:r>
          </a:p>
          <a:p>
            <a:pPr marL="519113" lvl="0" indent="-342900" defTabSz="457200">
              <a:lnSpc>
                <a:spcPct val="150000"/>
              </a:lnSpc>
              <a:spcBef>
                <a:spcPts val="0"/>
              </a:spcBef>
              <a:buClr>
                <a:schemeClr val="accent1"/>
              </a:buClr>
              <a:buFont typeface="Arial"/>
              <a:buChar char="•"/>
            </a:pPr>
            <a:r>
              <a:rPr lang="en-US" sz="2400" dirty="0"/>
              <a:t>You must have a GPA of at least 2.80 on most recent 30 units.  </a:t>
            </a:r>
          </a:p>
          <a:p>
            <a:pPr marL="976313" lvl="1" indent="-342900" defTabSz="457200">
              <a:lnSpc>
                <a:spcPct val="150000"/>
              </a:lnSpc>
              <a:spcBef>
                <a:spcPts val="0"/>
              </a:spcBef>
              <a:buClr>
                <a:schemeClr val="accent1"/>
              </a:buClr>
              <a:buFont typeface="Arial"/>
              <a:buChar char="•"/>
            </a:pPr>
            <a:r>
              <a:rPr lang="en-US" sz="1600" dirty="0"/>
              <a:t>If your GPA is between 2.50 to 2.80, you will be asked to share more information about your academic journey on the application.</a:t>
            </a:r>
          </a:p>
          <a:p>
            <a:pPr marL="519113" lvl="0" indent="-342900" defTabSz="457200">
              <a:lnSpc>
                <a:spcPct val="150000"/>
              </a:lnSpc>
              <a:spcBef>
                <a:spcPts val="0"/>
              </a:spcBef>
              <a:buClr>
                <a:schemeClr val="accent1"/>
              </a:buClr>
              <a:buFont typeface="Arial"/>
              <a:buChar char="•"/>
            </a:pPr>
            <a:r>
              <a:rPr lang="en-US" sz="2400" dirty="0"/>
              <a:t>You must have prior work experience.</a:t>
            </a:r>
          </a:p>
          <a:p>
            <a:pPr marL="976313" lvl="1" indent="-342900" defTabSz="457200">
              <a:lnSpc>
                <a:spcPct val="150000"/>
              </a:lnSpc>
              <a:spcBef>
                <a:spcPts val="0"/>
              </a:spcBef>
              <a:buClr>
                <a:schemeClr val="accent1"/>
              </a:buClr>
              <a:buFont typeface="Arial"/>
              <a:buChar char="•"/>
            </a:pPr>
            <a:r>
              <a:rPr lang="en-US" sz="1600" dirty="0"/>
              <a:t>If you do not have prior work experience, but have extensive volunteer or extra-curricular experience, please speak to a co-op program advisor about using this in lieu of work experience on the application.</a:t>
            </a:r>
          </a:p>
          <a:p>
            <a:pPr marL="0" lvl="0" indent="0" defTabSz="457200">
              <a:lnSpc>
                <a:spcPct val="150000"/>
              </a:lnSpc>
              <a:spcBef>
                <a:spcPts val="0"/>
              </a:spcBef>
              <a:buClrTx/>
              <a:buNone/>
            </a:pPr>
            <a:endParaRPr lang="en-US" sz="2400" b="1" dirty="0">
              <a:solidFill>
                <a:srgbClr val="6D6E71"/>
              </a:solidFill>
            </a:endParaRPr>
          </a:p>
          <a:p>
            <a:endParaRPr lang="en-CA" sz="1600" dirty="0">
              <a:cs typeface="Calibri"/>
            </a:endParaRPr>
          </a:p>
        </p:txBody>
      </p:sp>
    </p:spTree>
    <p:extLst>
      <p:ext uri="{BB962C8B-B14F-4D97-AF65-F5344CB8AC3E}">
        <p14:creationId xmlns:p14="http://schemas.microsoft.com/office/powerpoint/2010/main" val="166639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A0D10-6A8E-3E17-3832-E7B553E7DA38}"/>
              </a:ext>
            </a:extLst>
          </p:cNvPr>
          <p:cNvSpPr>
            <a:spLocks noGrp="1"/>
          </p:cNvSpPr>
          <p:nvPr>
            <p:ph type="sldNum" sz="quarter" idx="12"/>
          </p:nvPr>
        </p:nvSpPr>
        <p:spPr/>
        <p:txBody>
          <a:bodyPr/>
          <a:lstStyle/>
          <a:p>
            <a:fld id="{5C35FCF4-C3EF-BD43-82E0-05BC237DAD2A}" type="slidenum">
              <a:rPr lang="en-US" smtClean="0"/>
              <a:pPr/>
              <a:t>27</a:t>
            </a:fld>
            <a:endParaRPr lang="en-US"/>
          </a:p>
        </p:txBody>
      </p:sp>
      <p:sp>
        <p:nvSpPr>
          <p:cNvPr id="5" name="Title 1">
            <a:extLst>
              <a:ext uri="{FF2B5EF4-FFF2-40B4-BE49-F238E27FC236}">
                <a16:creationId xmlns:a16="http://schemas.microsoft.com/office/drawing/2014/main" id="{5FDA4CF6-CEC2-1C17-74A7-DF9450B271A3}"/>
              </a:ext>
            </a:extLst>
          </p:cNvPr>
          <p:cNvSpPr>
            <a:spLocks noGrp="1"/>
          </p:cNvSpPr>
          <p:nvPr>
            <p:ph type="title"/>
          </p:nvPr>
        </p:nvSpPr>
        <p:spPr>
          <a:xfrm>
            <a:off x="562628" y="463968"/>
            <a:ext cx="9724372" cy="1033398"/>
          </a:xfrm>
        </p:spPr>
        <p:txBody>
          <a:bodyPr>
            <a:normAutofit fontScale="90000"/>
          </a:bodyPr>
          <a:lstStyle/>
          <a:p>
            <a:r>
              <a:rPr lang="en-CA" b="0" dirty="0">
                <a:solidFill>
                  <a:srgbClr val="6D6E71"/>
                </a:solidFill>
                <a:latin typeface="+mj-lt"/>
              </a:rPr>
              <a:t>Experiential Programs - Co-operative Education (Co-op)</a:t>
            </a:r>
          </a:p>
        </p:txBody>
      </p:sp>
      <p:sp>
        <p:nvSpPr>
          <p:cNvPr id="6" name="Content Placeholder 2">
            <a:extLst>
              <a:ext uri="{FF2B5EF4-FFF2-40B4-BE49-F238E27FC236}">
                <a16:creationId xmlns:a16="http://schemas.microsoft.com/office/drawing/2014/main" id="{CE2A40AA-EF57-1FBD-DA4D-71BCC039384F}"/>
              </a:ext>
            </a:extLst>
          </p:cNvPr>
          <p:cNvSpPr>
            <a:spLocks noGrp="1"/>
          </p:cNvSpPr>
          <p:nvPr>
            <p:ph idx="1"/>
          </p:nvPr>
        </p:nvSpPr>
        <p:spPr>
          <a:xfrm>
            <a:off x="562628" y="1371165"/>
            <a:ext cx="9724372" cy="4115669"/>
          </a:xfrm>
        </p:spPr>
        <p:txBody>
          <a:bodyPr/>
          <a:lstStyle/>
          <a:p>
            <a:pPr marL="0" lvl="0" indent="0" defTabSz="457200">
              <a:lnSpc>
                <a:spcPct val="150000"/>
              </a:lnSpc>
              <a:spcBef>
                <a:spcPts val="0"/>
              </a:spcBef>
              <a:buClrTx/>
              <a:buNone/>
            </a:pPr>
            <a:r>
              <a:rPr lang="en-US" sz="2400" b="1" dirty="0"/>
              <a:t>Pre-Work Term Requirements</a:t>
            </a:r>
            <a:r>
              <a:rPr lang="en-US" sz="2400" b="1" dirty="0">
                <a:solidFill>
                  <a:srgbClr val="6D6E71"/>
                </a:solidFill>
              </a:rPr>
              <a:t>:</a:t>
            </a:r>
          </a:p>
          <a:p>
            <a:pPr marL="519113" lvl="0" indent="-342900" defTabSz="457200">
              <a:lnSpc>
                <a:spcPct val="150000"/>
              </a:lnSpc>
              <a:spcBef>
                <a:spcPts val="0"/>
              </a:spcBef>
              <a:buClr>
                <a:schemeClr val="accent1"/>
              </a:buClr>
              <a:buFont typeface="Arial"/>
              <a:buChar char="•"/>
            </a:pPr>
            <a:r>
              <a:rPr lang="en-US" sz="2400" dirty="0"/>
              <a:t>54 units (18 courses) completed towards the BComm program</a:t>
            </a:r>
          </a:p>
          <a:p>
            <a:pPr marL="519113" lvl="0" indent="-342900" defTabSz="457200">
              <a:lnSpc>
                <a:spcPct val="150000"/>
              </a:lnSpc>
              <a:spcBef>
                <a:spcPts val="0"/>
              </a:spcBef>
              <a:buClr>
                <a:schemeClr val="accent1"/>
              </a:buClr>
              <a:buFont typeface="Arial"/>
              <a:buChar char="•"/>
            </a:pPr>
            <a:r>
              <a:rPr lang="en-US" sz="2400" dirty="0"/>
              <a:t>ACCT 217, </a:t>
            </a:r>
          </a:p>
          <a:p>
            <a:pPr marL="519113" lvl="0" indent="-342900" defTabSz="457200">
              <a:lnSpc>
                <a:spcPct val="150000"/>
              </a:lnSpc>
              <a:spcBef>
                <a:spcPts val="0"/>
              </a:spcBef>
              <a:buClr>
                <a:schemeClr val="accent1"/>
              </a:buClr>
              <a:buFont typeface="Arial"/>
              <a:buChar char="•"/>
            </a:pPr>
            <a:r>
              <a:rPr lang="en-US" sz="2400" dirty="0"/>
              <a:t>MGST 217</a:t>
            </a:r>
          </a:p>
          <a:p>
            <a:pPr marL="519113" lvl="0" indent="-342900" defTabSz="457200">
              <a:lnSpc>
                <a:spcPct val="150000"/>
              </a:lnSpc>
              <a:spcBef>
                <a:spcPts val="0"/>
              </a:spcBef>
              <a:buClr>
                <a:schemeClr val="accent1"/>
              </a:buClr>
              <a:buFont typeface="Arial"/>
              <a:buChar char="•"/>
            </a:pPr>
            <a:r>
              <a:rPr lang="en-US" sz="2400" dirty="0"/>
              <a:t>SGMA 217</a:t>
            </a:r>
          </a:p>
          <a:p>
            <a:pPr marL="519113" lvl="0" indent="-342900" defTabSz="457200">
              <a:lnSpc>
                <a:spcPct val="150000"/>
              </a:lnSpc>
              <a:spcBef>
                <a:spcPts val="0"/>
              </a:spcBef>
              <a:buClr>
                <a:schemeClr val="accent1"/>
              </a:buClr>
              <a:buFont typeface="Arial"/>
              <a:buChar char="•"/>
            </a:pPr>
            <a:r>
              <a:rPr lang="en-US" sz="2400" dirty="0"/>
              <a:t>ENTI 317</a:t>
            </a:r>
          </a:p>
          <a:p>
            <a:pPr marL="519113" lvl="0" indent="-342900" defTabSz="457200">
              <a:lnSpc>
                <a:spcPct val="150000"/>
              </a:lnSpc>
              <a:spcBef>
                <a:spcPts val="0"/>
              </a:spcBef>
              <a:buClr>
                <a:schemeClr val="accent1"/>
              </a:buClr>
              <a:buFont typeface="Arial"/>
              <a:buChar char="•"/>
            </a:pPr>
            <a:r>
              <a:rPr lang="en-US" sz="2400" dirty="0"/>
              <a:t>It is strongly recommended to complete a senior level commerce course relating to the work placement as well. </a:t>
            </a:r>
          </a:p>
          <a:p>
            <a:pPr marL="176213" lvl="0" indent="0" defTabSz="457200">
              <a:lnSpc>
                <a:spcPct val="150000"/>
              </a:lnSpc>
              <a:spcBef>
                <a:spcPts val="0"/>
              </a:spcBef>
              <a:buClr>
                <a:schemeClr val="accent1"/>
              </a:buClr>
              <a:buNone/>
            </a:pPr>
            <a:r>
              <a:rPr lang="en-US" sz="2000" b="1" dirty="0">
                <a:solidFill>
                  <a:srgbClr val="6D6E71"/>
                </a:solidFill>
              </a:rPr>
              <a:t>These courses </a:t>
            </a:r>
            <a:r>
              <a:rPr lang="en-US" sz="2000" b="1" u="sng" dirty="0">
                <a:solidFill>
                  <a:srgbClr val="6D6E71"/>
                </a:solidFill>
              </a:rPr>
              <a:t>do not </a:t>
            </a:r>
            <a:r>
              <a:rPr lang="en-US" sz="2000" b="1" dirty="0">
                <a:solidFill>
                  <a:srgbClr val="6D6E71"/>
                </a:solidFill>
              </a:rPr>
              <a:t>need to be completed before applying for the Co-op program!</a:t>
            </a:r>
            <a:endParaRPr lang="en-CA" sz="2400" dirty="0"/>
          </a:p>
        </p:txBody>
      </p:sp>
    </p:spTree>
    <p:extLst>
      <p:ext uri="{BB962C8B-B14F-4D97-AF65-F5344CB8AC3E}">
        <p14:creationId xmlns:p14="http://schemas.microsoft.com/office/powerpoint/2010/main" val="18686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463968"/>
            <a:ext cx="10156172" cy="1033398"/>
          </a:xfrm>
        </p:spPr>
        <p:txBody>
          <a:bodyPr lIns="91440" tIns="45720" rIns="91440" bIns="45720" anchor="ctr" anchorCtr="0">
            <a:normAutofit/>
          </a:bodyPr>
          <a:lstStyle/>
          <a:p>
            <a:r>
              <a:rPr lang="en-CA" b="0" dirty="0">
                <a:solidFill>
                  <a:srgbClr val="6D6E71"/>
                </a:solidFill>
                <a:latin typeface="+mj-lt"/>
              </a:rPr>
              <a:t>Experiential Programs - International Exchange</a:t>
            </a:r>
          </a:p>
        </p:txBody>
      </p:sp>
      <p:sp>
        <p:nvSpPr>
          <p:cNvPr id="4" name="Slide Number Placeholder 3"/>
          <p:cNvSpPr>
            <a:spLocks noGrp="1"/>
          </p:cNvSpPr>
          <p:nvPr>
            <p:ph type="sldNum" sz="quarter" idx="12"/>
          </p:nvPr>
        </p:nvSpPr>
        <p:spPr/>
        <p:txBody>
          <a:bodyPr/>
          <a:lstStyle/>
          <a:p>
            <a:fld id="{5C35FCF4-C3EF-BD43-82E0-05BC237DAD2A}" type="slidenum">
              <a:rPr lang="en-US" smtClean="0"/>
              <a:pPr/>
              <a:t>28</a:t>
            </a:fld>
            <a:endParaRPr lang="en-US"/>
          </a:p>
        </p:txBody>
      </p:sp>
      <p:sp>
        <p:nvSpPr>
          <p:cNvPr id="7" name="Content Placeholder 2">
            <a:extLst>
              <a:ext uri="{FF2B5EF4-FFF2-40B4-BE49-F238E27FC236}">
                <a16:creationId xmlns:a16="http://schemas.microsoft.com/office/drawing/2014/main" id="{92E6CA16-8A50-F8D1-09FC-E7726B85B47B}"/>
              </a:ext>
            </a:extLst>
          </p:cNvPr>
          <p:cNvSpPr>
            <a:spLocks noGrp="1"/>
          </p:cNvSpPr>
          <p:nvPr>
            <p:ph idx="1"/>
          </p:nvPr>
        </p:nvSpPr>
        <p:spPr>
          <a:xfrm>
            <a:off x="646386" y="1198759"/>
            <a:ext cx="10859074" cy="4731524"/>
          </a:xfrm>
        </p:spPr>
        <p:txBody>
          <a:bodyPr lIns="91440" tIns="45720" rIns="91440" bIns="45720" anchor="t"/>
          <a:lstStyle/>
          <a:p>
            <a:pPr lvl="0" defTabSz="457200">
              <a:lnSpc>
                <a:spcPct val="150000"/>
              </a:lnSpc>
              <a:spcBef>
                <a:spcPts val="0"/>
              </a:spcBef>
              <a:buClr>
                <a:srgbClr val="FF0000"/>
              </a:buClr>
            </a:pPr>
            <a:r>
              <a:rPr lang="en-US" sz="2400" dirty="0"/>
              <a:t>Take courses somewhere else in the world for BComm credit!</a:t>
            </a:r>
          </a:p>
          <a:p>
            <a:pPr>
              <a:lnSpc>
                <a:spcPct val="150000"/>
              </a:lnSpc>
              <a:spcBef>
                <a:spcPts val="0"/>
              </a:spcBef>
            </a:pPr>
            <a:r>
              <a:rPr lang="en-CA" sz="2400" dirty="0"/>
              <a:t>Eligibility:</a:t>
            </a:r>
          </a:p>
          <a:p>
            <a:pPr lvl="1">
              <a:lnSpc>
                <a:spcPct val="150000"/>
              </a:lnSpc>
              <a:spcBef>
                <a:spcPts val="0"/>
              </a:spcBef>
            </a:pPr>
            <a:r>
              <a:rPr lang="en-CA" dirty="0"/>
              <a:t>60 units (20 courses) completed towards BComm, including at least 3 Core 317’s, before you leave for your exchange.</a:t>
            </a:r>
          </a:p>
          <a:p>
            <a:pPr lvl="2">
              <a:lnSpc>
                <a:spcPct val="150000"/>
              </a:lnSpc>
              <a:spcBef>
                <a:spcPts val="0"/>
              </a:spcBef>
            </a:pPr>
            <a:r>
              <a:rPr lang="en-CA" sz="2400" dirty="0"/>
              <a:t>It is recommended to also have ENTI 317 and MGST 391 completed.</a:t>
            </a:r>
          </a:p>
          <a:p>
            <a:pPr lvl="1">
              <a:lnSpc>
                <a:spcPct val="150000"/>
              </a:lnSpc>
              <a:spcBef>
                <a:spcPts val="0"/>
              </a:spcBef>
            </a:pPr>
            <a:r>
              <a:rPr lang="en-CA" dirty="0"/>
              <a:t>GPA of 2.90 or higher on most recent 30 units (10 courses) at the time of application review.</a:t>
            </a:r>
          </a:p>
          <a:p>
            <a:pPr lvl="2">
              <a:lnSpc>
                <a:spcPct val="150000"/>
              </a:lnSpc>
              <a:spcBef>
                <a:spcPts val="0"/>
              </a:spcBef>
            </a:pPr>
            <a:r>
              <a:rPr lang="en-US" sz="2000" dirty="0"/>
              <a:t>If you feel you do not meet the unit </a:t>
            </a:r>
            <a:r>
              <a:rPr lang="en-US" dirty="0"/>
              <a:t>or GPA requirement, please</a:t>
            </a:r>
            <a:r>
              <a:rPr lang="en-US" sz="2000" dirty="0"/>
              <a:t> speak to an exchange program advisor before submitting an application.</a:t>
            </a:r>
            <a:endParaRPr lang="en-CA" dirty="0"/>
          </a:p>
          <a:p>
            <a:pPr marL="342900" lvl="0" indent="-342900" defTabSz="457200">
              <a:lnSpc>
                <a:spcPct val="100000"/>
              </a:lnSpc>
              <a:spcBef>
                <a:spcPct val="20000"/>
              </a:spcBef>
              <a:buClr>
                <a:srgbClr val="FF0000"/>
              </a:buClr>
              <a:buFont typeface="Wingdings" charset="2"/>
              <a:buChar char="§"/>
            </a:pPr>
            <a:endParaRPr lang="en-US" sz="2000" dirty="0">
              <a:solidFill>
                <a:prstClr val="black"/>
              </a:solidFill>
            </a:endParaRPr>
          </a:p>
        </p:txBody>
      </p:sp>
    </p:spTree>
    <p:extLst>
      <p:ext uri="{BB962C8B-B14F-4D97-AF65-F5344CB8AC3E}">
        <p14:creationId xmlns:p14="http://schemas.microsoft.com/office/powerpoint/2010/main" val="1552225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13" y="112337"/>
            <a:ext cx="10156172" cy="1033398"/>
          </a:xfrm>
        </p:spPr>
        <p:txBody>
          <a:bodyPr lIns="91440" tIns="45720" rIns="91440" bIns="45720" anchor="ctr" anchorCtr="0">
            <a:normAutofit fontScale="90000"/>
          </a:bodyPr>
          <a:lstStyle/>
          <a:p>
            <a:r>
              <a:rPr lang="en-CA" b="0" dirty="0">
                <a:solidFill>
                  <a:srgbClr val="6D6E71"/>
                </a:solidFill>
                <a:latin typeface="+mj-lt"/>
              </a:rPr>
              <a:t>Student Success- Academic Development Specialist (ADS)</a:t>
            </a:r>
          </a:p>
        </p:txBody>
      </p:sp>
      <p:sp>
        <p:nvSpPr>
          <p:cNvPr id="4" name="Slide Number Placeholder 3"/>
          <p:cNvSpPr>
            <a:spLocks noGrp="1"/>
          </p:cNvSpPr>
          <p:nvPr>
            <p:ph type="sldNum" sz="quarter" idx="12"/>
          </p:nvPr>
        </p:nvSpPr>
        <p:spPr/>
        <p:txBody>
          <a:bodyPr/>
          <a:lstStyle/>
          <a:p>
            <a:fld id="{5C35FCF4-C3EF-BD43-82E0-05BC237DAD2A}" type="slidenum">
              <a:rPr lang="en-US" smtClean="0"/>
              <a:pPr/>
              <a:t>29</a:t>
            </a:fld>
            <a:endParaRPr lang="en-US"/>
          </a:p>
        </p:txBody>
      </p:sp>
      <p:sp>
        <p:nvSpPr>
          <p:cNvPr id="7" name="Content Placeholder 2">
            <a:extLst>
              <a:ext uri="{FF2B5EF4-FFF2-40B4-BE49-F238E27FC236}">
                <a16:creationId xmlns:a16="http://schemas.microsoft.com/office/drawing/2014/main" id="{C6047222-8976-05A1-8641-B82A1A8B67BF}"/>
              </a:ext>
            </a:extLst>
          </p:cNvPr>
          <p:cNvSpPr>
            <a:spLocks noGrp="1"/>
          </p:cNvSpPr>
          <p:nvPr>
            <p:ph idx="1"/>
          </p:nvPr>
        </p:nvSpPr>
        <p:spPr>
          <a:xfrm>
            <a:off x="468275" y="1250496"/>
            <a:ext cx="10635448" cy="5920039"/>
          </a:xfrm>
        </p:spPr>
        <p:txBody>
          <a:bodyPr lIns="91440" tIns="45720" rIns="91440" bIns="45720" anchor="t"/>
          <a:lstStyle/>
          <a:p>
            <a:pPr marL="0" lvl="0" indent="0" defTabSz="457200">
              <a:lnSpc>
                <a:spcPct val="100000"/>
              </a:lnSpc>
              <a:spcBef>
                <a:spcPts val="0"/>
              </a:spcBef>
              <a:buClr>
                <a:schemeClr val="accent1"/>
              </a:buClr>
              <a:buNone/>
            </a:pPr>
            <a:r>
              <a:rPr lang="en-CA" sz="2400" b="1" dirty="0"/>
              <a:t>Susan Basudde </a:t>
            </a:r>
            <a:r>
              <a:rPr lang="en-CA" sz="2400" dirty="0"/>
              <a:t>is the ADS for the Haskayne School of Business.</a:t>
            </a:r>
            <a:endParaRPr lang="en-CA" sz="2000" dirty="0"/>
          </a:p>
          <a:p>
            <a:pPr lvl="1" defTabSz="457200">
              <a:lnSpc>
                <a:spcPct val="100000"/>
              </a:lnSpc>
              <a:spcBef>
                <a:spcPts val="0"/>
              </a:spcBef>
              <a:buClr>
                <a:schemeClr val="accent1"/>
              </a:buClr>
            </a:pPr>
            <a:r>
              <a:rPr lang="en-CA" sz="2000" dirty="0"/>
              <a:t>Susan is a registered Social Worker (RSW), and she manages the Academic Turnaround Program (ATP).</a:t>
            </a:r>
          </a:p>
          <a:p>
            <a:pPr lvl="1" defTabSz="457200">
              <a:lnSpc>
                <a:spcPct val="100000"/>
              </a:lnSpc>
              <a:spcBef>
                <a:spcPts val="0"/>
              </a:spcBef>
              <a:buClr>
                <a:schemeClr val="accent1"/>
              </a:buClr>
            </a:pPr>
            <a:r>
              <a:rPr lang="en-CA" sz="2000" dirty="0"/>
              <a:t>Susan is here to help you with any concerns you may have about academic and personal success.</a:t>
            </a:r>
          </a:p>
          <a:p>
            <a:pPr lvl="1" defTabSz="457200">
              <a:lnSpc>
                <a:spcPct val="100000"/>
              </a:lnSpc>
              <a:spcBef>
                <a:spcPts val="0"/>
              </a:spcBef>
              <a:buClr>
                <a:schemeClr val="accent1"/>
              </a:buClr>
            </a:pPr>
            <a:r>
              <a:rPr lang="en-CA" sz="2000" dirty="0">
                <a:solidFill>
                  <a:srgbClr val="FF671F"/>
                </a:solidFill>
                <a:hlinkClick r:id="rId2">
                  <a:extLst>
                    <a:ext uri="{A12FA001-AC4F-418D-AE19-62706E023703}">
                      <ahyp:hlinkClr xmlns:ahyp="http://schemas.microsoft.com/office/drawing/2018/hyperlinkcolor" val="tx"/>
                    </a:ext>
                  </a:extLst>
                </a:hlinkClick>
              </a:rPr>
              <a:t>susan.basudde@haskayne.ucalgary.ca</a:t>
            </a:r>
            <a:r>
              <a:rPr lang="en-CA" sz="2000" dirty="0">
                <a:solidFill>
                  <a:srgbClr val="FF671F"/>
                </a:solidFill>
              </a:rPr>
              <a:t> </a:t>
            </a:r>
          </a:p>
          <a:p>
            <a:pPr marL="0" lvl="0" indent="0" defTabSz="457200">
              <a:lnSpc>
                <a:spcPct val="100000"/>
              </a:lnSpc>
              <a:spcBef>
                <a:spcPts val="0"/>
              </a:spcBef>
              <a:buClr>
                <a:schemeClr val="accent1"/>
              </a:buClr>
              <a:buNone/>
            </a:pPr>
            <a:endParaRPr lang="en-CA" sz="2400" b="1" dirty="0"/>
          </a:p>
          <a:p>
            <a:pPr marL="0" lvl="0" indent="0" defTabSz="457200">
              <a:lnSpc>
                <a:spcPct val="100000"/>
              </a:lnSpc>
              <a:spcBef>
                <a:spcPts val="0"/>
              </a:spcBef>
              <a:buClr>
                <a:schemeClr val="accent1"/>
              </a:buClr>
              <a:buNone/>
            </a:pPr>
            <a:r>
              <a:rPr lang="en-CA" sz="2400" b="1" u="sng" dirty="0"/>
              <a:t>Working one-on-one with ADS can involve…</a:t>
            </a:r>
          </a:p>
          <a:p>
            <a:pPr lvl="1" defTabSz="457200">
              <a:lnSpc>
                <a:spcPct val="100000"/>
              </a:lnSpc>
              <a:spcBef>
                <a:spcPts val="0"/>
              </a:spcBef>
              <a:buClr>
                <a:schemeClr val="accent1"/>
              </a:buClr>
            </a:pPr>
            <a:r>
              <a:rPr lang="en-CA" sz="2000" dirty="0"/>
              <a:t>Enhancing your time management skills</a:t>
            </a:r>
          </a:p>
          <a:p>
            <a:pPr lvl="1" defTabSz="457200">
              <a:lnSpc>
                <a:spcPct val="100000"/>
              </a:lnSpc>
              <a:spcBef>
                <a:spcPts val="0"/>
              </a:spcBef>
              <a:buClr>
                <a:schemeClr val="accent1"/>
              </a:buClr>
            </a:pPr>
            <a:r>
              <a:rPr lang="en-CA" sz="2000" dirty="0"/>
              <a:t>Goal setting</a:t>
            </a:r>
          </a:p>
          <a:p>
            <a:pPr lvl="1" defTabSz="457200">
              <a:lnSpc>
                <a:spcPct val="100000"/>
              </a:lnSpc>
              <a:spcBef>
                <a:spcPts val="0"/>
              </a:spcBef>
              <a:buClr>
                <a:schemeClr val="accent1"/>
              </a:buClr>
            </a:pPr>
            <a:r>
              <a:rPr lang="en-CA" sz="2000" dirty="0"/>
              <a:t>Developing a study schedule &amp; learning how to prioritize tasks</a:t>
            </a:r>
          </a:p>
          <a:p>
            <a:pPr lvl="1" defTabSz="457200">
              <a:lnSpc>
                <a:spcPct val="100000"/>
              </a:lnSpc>
              <a:spcBef>
                <a:spcPts val="0"/>
              </a:spcBef>
              <a:buClr>
                <a:schemeClr val="accent1"/>
              </a:buClr>
            </a:pPr>
            <a:r>
              <a:rPr lang="en-CA" sz="2000" dirty="0"/>
              <a:t>Learning how to work in groups by managing expectations</a:t>
            </a:r>
          </a:p>
          <a:p>
            <a:pPr lvl="1" defTabSz="457200">
              <a:lnSpc>
                <a:spcPct val="100000"/>
              </a:lnSpc>
              <a:spcBef>
                <a:spcPts val="0"/>
              </a:spcBef>
              <a:buClr>
                <a:schemeClr val="accent1"/>
              </a:buClr>
            </a:pPr>
            <a:r>
              <a:rPr lang="en-CA" sz="2000" dirty="0"/>
              <a:t>Managing text anxiety and stress</a:t>
            </a:r>
          </a:p>
          <a:p>
            <a:pPr lvl="1" defTabSz="457200">
              <a:lnSpc>
                <a:spcPct val="100000"/>
              </a:lnSpc>
              <a:spcBef>
                <a:spcPts val="0"/>
              </a:spcBef>
              <a:buClr>
                <a:schemeClr val="accent1"/>
              </a:buClr>
            </a:pPr>
            <a:r>
              <a:rPr lang="en-CA" sz="2000" dirty="0"/>
              <a:t>Midterm &amp; Final Exam Prep</a:t>
            </a:r>
          </a:p>
          <a:p>
            <a:pPr lvl="1" defTabSz="457200">
              <a:lnSpc>
                <a:spcPct val="100000"/>
              </a:lnSpc>
              <a:spcBef>
                <a:spcPts val="0"/>
              </a:spcBef>
              <a:buClr>
                <a:schemeClr val="accent1"/>
              </a:buClr>
            </a:pPr>
            <a:r>
              <a:rPr lang="en-CA" sz="2000" dirty="0"/>
              <a:t>General Wellness Check Ins &amp; referrals to Campus Services (SAS, Student Wellness) </a:t>
            </a:r>
          </a:p>
          <a:p>
            <a:pPr defTabSz="457200">
              <a:lnSpc>
                <a:spcPct val="100000"/>
              </a:lnSpc>
              <a:spcBef>
                <a:spcPct val="20000"/>
              </a:spcBef>
              <a:buClr>
                <a:schemeClr val="accent1"/>
              </a:buClr>
            </a:pPr>
            <a:endParaRPr lang="en-CA" sz="2400" b="1" dirty="0">
              <a:latin typeface="Gotham-Book"/>
            </a:endParaRPr>
          </a:p>
          <a:p>
            <a:pPr defTabSz="457200">
              <a:lnSpc>
                <a:spcPct val="100000"/>
              </a:lnSpc>
              <a:spcBef>
                <a:spcPct val="20000"/>
              </a:spcBef>
              <a:buClr>
                <a:schemeClr val="accent1"/>
              </a:buClr>
            </a:pPr>
            <a:endParaRPr lang="en-CA" sz="2400" dirty="0">
              <a:latin typeface="Gotham-Book"/>
            </a:endParaRPr>
          </a:p>
          <a:p>
            <a:pPr lvl="0" defTabSz="457200">
              <a:lnSpc>
                <a:spcPct val="100000"/>
              </a:lnSpc>
              <a:spcBef>
                <a:spcPct val="20000"/>
              </a:spcBef>
              <a:buClr>
                <a:schemeClr val="accent1"/>
              </a:buClr>
            </a:pPr>
            <a:endParaRPr lang="en-CA" sz="2400" dirty="0">
              <a:latin typeface="Gotham-Book"/>
            </a:endParaRPr>
          </a:p>
          <a:p>
            <a:pPr lvl="0" defTabSz="457200">
              <a:lnSpc>
                <a:spcPct val="100000"/>
              </a:lnSpc>
              <a:spcBef>
                <a:spcPct val="20000"/>
              </a:spcBef>
              <a:buClr>
                <a:schemeClr val="accent1"/>
              </a:buClr>
            </a:pPr>
            <a:endParaRPr lang="en-CA" sz="2400" dirty="0">
              <a:latin typeface="Gotham-Book"/>
            </a:endParaRPr>
          </a:p>
          <a:p>
            <a:pPr>
              <a:buClr>
                <a:schemeClr val="accent1"/>
              </a:buClr>
            </a:pPr>
            <a:endParaRPr lang="en-CA" sz="2400" b="1" dirty="0">
              <a:latin typeface="Gotham-Book"/>
            </a:endParaRPr>
          </a:p>
          <a:p>
            <a:pPr marL="0" lvl="0" indent="0" defTabSz="457200">
              <a:lnSpc>
                <a:spcPct val="100000"/>
              </a:lnSpc>
              <a:spcBef>
                <a:spcPct val="20000"/>
              </a:spcBef>
              <a:buClr>
                <a:srgbClr val="FF0000"/>
              </a:buClr>
              <a:buNone/>
            </a:pPr>
            <a:endParaRPr lang="en-US" sz="2400" dirty="0">
              <a:solidFill>
                <a:prstClr val="black"/>
              </a:solidFill>
            </a:endParaRPr>
          </a:p>
        </p:txBody>
      </p:sp>
    </p:spTree>
    <p:extLst>
      <p:ext uri="{BB962C8B-B14F-4D97-AF65-F5344CB8AC3E}">
        <p14:creationId xmlns:p14="http://schemas.microsoft.com/office/powerpoint/2010/main" val="21461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E045B4-577F-4FAA-9476-5612C0ADEBBE}"/>
              </a:ext>
            </a:extLst>
          </p:cNvPr>
          <p:cNvSpPr>
            <a:spLocks noGrp="1"/>
          </p:cNvSpPr>
          <p:nvPr>
            <p:ph type="sldNum" sz="quarter" idx="12"/>
          </p:nvPr>
        </p:nvSpPr>
        <p:spPr/>
        <p:txBody>
          <a:bodyPr/>
          <a:lstStyle/>
          <a:p>
            <a:fld id="{5C35FCF4-C3EF-BD43-82E0-05BC237DAD2A}" type="slidenum">
              <a:rPr lang="en-US" smtClean="0"/>
              <a:pPr/>
              <a:t>3</a:t>
            </a:fld>
            <a:endParaRPr lang="en-US"/>
          </a:p>
        </p:txBody>
      </p:sp>
      <p:sp>
        <p:nvSpPr>
          <p:cNvPr id="5" name="Title 4">
            <a:extLst>
              <a:ext uri="{FF2B5EF4-FFF2-40B4-BE49-F238E27FC236}">
                <a16:creationId xmlns:a16="http://schemas.microsoft.com/office/drawing/2014/main" id="{89F80644-3B86-4842-A8E6-7303585BE5C4}"/>
              </a:ext>
            </a:extLst>
          </p:cNvPr>
          <p:cNvSpPr>
            <a:spLocks noGrp="1"/>
          </p:cNvSpPr>
          <p:nvPr>
            <p:ph type="title"/>
          </p:nvPr>
        </p:nvSpPr>
        <p:spPr>
          <a:xfrm>
            <a:off x="396929" y="168874"/>
            <a:ext cx="9724372" cy="1033398"/>
          </a:xfrm>
        </p:spPr>
        <p:txBody>
          <a:bodyPr lIns="91440" tIns="45720" rIns="91440" bIns="45720" anchor="ctr" anchorCtr="0">
            <a:normAutofit/>
          </a:bodyPr>
          <a:lstStyle/>
          <a:p>
            <a:r>
              <a:rPr lang="en-US" sz="4400" b="0" dirty="0">
                <a:solidFill>
                  <a:srgbClr val="6D6E71"/>
                </a:solidFill>
                <a:latin typeface="+mj-lt"/>
                <a:cs typeface="Calibri"/>
              </a:rPr>
              <a:t>Agenda</a:t>
            </a:r>
          </a:p>
        </p:txBody>
      </p:sp>
      <p:graphicFrame>
        <p:nvGraphicFramePr>
          <p:cNvPr id="10" name="Table 10">
            <a:extLst>
              <a:ext uri="{FF2B5EF4-FFF2-40B4-BE49-F238E27FC236}">
                <a16:creationId xmlns:a16="http://schemas.microsoft.com/office/drawing/2014/main" id="{9225384B-BD35-4C6D-8612-5D9148025B70}"/>
              </a:ext>
            </a:extLst>
          </p:cNvPr>
          <p:cNvGraphicFramePr>
            <a:graphicFrameLocks noGrp="1"/>
          </p:cNvGraphicFramePr>
          <p:nvPr>
            <p:extLst>
              <p:ext uri="{D42A27DB-BD31-4B8C-83A1-F6EECF244321}">
                <p14:modId xmlns:p14="http://schemas.microsoft.com/office/powerpoint/2010/main" val="3855788772"/>
              </p:ext>
            </p:extLst>
          </p:nvPr>
        </p:nvGraphicFramePr>
        <p:xfrm>
          <a:off x="396929" y="1202272"/>
          <a:ext cx="6142416" cy="5361430"/>
        </p:xfrm>
        <a:graphic>
          <a:graphicData uri="http://schemas.openxmlformats.org/drawingml/2006/table">
            <a:tbl>
              <a:tblPr firstRow="1" bandRow="1">
                <a:tableStyleId>{5C22544A-7EE6-4342-B048-85BDC9FD1C3A}</a:tableStyleId>
              </a:tblPr>
              <a:tblGrid>
                <a:gridCol w="6142416">
                  <a:extLst>
                    <a:ext uri="{9D8B030D-6E8A-4147-A177-3AD203B41FA5}">
                      <a16:colId xmlns:a16="http://schemas.microsoft.com/office/drawing/2014/main" val="1594984205"/>
                    </a:ext>
                  </a:extLst>
                </a:gridCol>
              </a:tblGrid>
              <a:tr h="446589">
                <a:tc>
                  <a:txBody>
                    <a:bodyPr/>
                    <a:lstStyle/>
                    <a:p>
                      <a:pPr algn="l"/>
                      <a:r>
                        <a:rPr lang="en-CA" sz="2000" b="1" i="0" dirty="0">
                          <a:latin typeface="Gotham-Book"/>
                        </a:rPr>
                        <a:t>Topic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74761219"/>
                  </a:ext>
                </a:extLst>
              </a:tr>
              <a:tr h="355494">
                <a:tc>
                  <a:txBody>
                    <a:bodyPr/>
                    <a:lstStyle/>
                    <a:p>
                      <a:pPr algn="l">
                        <a:lnSpc>
                          <a:spcPct val="100000"/>
                        </a:lnSpc>
                        <a:spcAft>
                          <a:spcPts val="0"/>
                        </a:spcAft>
                      </a:pPr>
                      <a:r>
                        <a:rPr lang="en-CA" sz="1400" b="0" dirty="0">
                          <a:effectLst/>
                          <a:latin typeface="+mn-lt"/>
                          <a:ea typeface="Calibri" panose="020F0502020204030204" pitchFamily="34" charset="0"/>
                          <a:cs typeface="Times New Roman" panose="02020603050405020304" pitchFamily="18" charset="0"/>
                        </a:rPr>
                        <a:t>Program Guide, Recommended Options and Academic Requirements Report</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1930077"/>
                  </a:ext>
                </a:extLst>
              </a:tr>
              <a:tr h="355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effectLst/>
                          <a:latin typeface="+mn-lt"/>
                          <a:ea typeface="Calibri" panose="020F0502020204030204" pitchFamily="34" charset="0"/>
                          <a:cs typeface="Times New Roman" panose="02020603050405020304" pitchFamily="18" charset="0"/>
                        </a:rPr>
                        <a:t>Navigating Your Student Centre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226926"/>
                  </a:ext>
                </a:extLst>
              </a:tr>
              <a:tr h="346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effectLst/>
                          <a:latin typeface="+mn-lt"/>
                          <a:ea typeface="Calibri" panose="020F0502020204030204" pitchFamily="34" charset="0"/>
                          <a:cs typeface="Times New Roman" panose="02020603050405020304" pitchFamily="18" charset="0"/>
                        </a:rPr>
                        <a:t>Registration Dates and Your Enrolment</a:t>
                      </a:r>
                      <a:r>
                        <a:rPr lang="en-CA" sz="1400" b="0" baseline="0" dirty="0">
                          <a:effectLst/>
                          <a:latin typeface="+mn-lt"/>
                          <a:ea typeface="Calibri" panose="020F0502020204030204" pitchFamily="34" charset="0"/>
                          <a:cs typeface="Times New Roman" panose="02020603050405020304" pitchFamily="18" charset="0"/>
                        </a:rPr>
                        <a:t> Start Time </a:t>
                      </a:r>
                      <a:endParaRPr lang="en-CA" sz="14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CA"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067565"/>
                  </a:ext>
                </a:extLst>
              </a:tr>
              <a:tr h="355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effectLst/>
                          <a:latin typeface="+mn-lt"/>
                          <a:ea typeface="Calibri" panose="020F0502020204030204" pitchFamily="34" charset="0"/>
                          <a:cs typeface="Times New Roman" panose="02020603050405020304" pitchFamily="18" charset="0"/>
                        </a:rPr>
                        <a:t>Registration Tools - Course Search and Schedule Builder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593478"/>
                  </a:ext>
                </a:extLst>
              </a:tr>
              <a:tr h="443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effectLst/>
                          <a:latin typeface="+mn-lt"/>
                          <a:ea typeface="Calibri" panose="020F0502020204030204" pitchFamily="34" charset="0"/>
                          <a:cs typeface="Times New Roman" panose="02020603050405020304" pitchFamily="18" charset="0"/>
                        </a:rPr>
                        <a:t>Validate Your Shopping Cart</a:t>
                      </a:r>
                    </a:p>
                    <a:p>
                      <a:pPr algn="l">
                        <a:lnSpc>
                          <a:spcPct val="100000"/>
                        </a:lnSpc>
                        <a:spcAft>
                          <a:spcPts val="0"/>
                        </a:spcAft>
                      </a:pPr>
                      <a:endParaRPr lang="en-CA"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19150"/>
                  </a:ext>
                </a:extLst>
              </a:tr>
              <a:tr h="220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effectLst/>
                          <a:latin typeface="+mn-lt"/>
                          <a:ea typeface="Calibri" panose="020F0502020204030204" pitchFamily="34" charset="0"/>
                          <a:cs typeface="Times New Roman" panose="02020603050405020304" pitchFamily="18" charset="0"/>
                        </a:rPr>
                        <a:t>Registration Terminology and Waitlist Do’s and Don’ts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5944"/>
                  </a:ext>
                </a:extLst>
              </a:tr>
              <a:tr h="220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effectLst/>
                          <a:latin typeface="+mn-lt"/>
                          <a:ea typeface="Calibri" panose="020F0502020204030204" pitchFamily="34" charset="0"/>
                          <a:cs typeface="Times New Roman" panose="02020603050405020304" pitchFamily="18" charset="0"/>
                        </a:rPr>
                        <a:t>Registration - Important Considerations and Tools for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069809"/>
                  </a:ext>
                </a:extLst>
              </a:tr>
              <a:tr h="317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effectLst/>
                          <a:latin typeface="+mn-lt"/>
                          <a:ea typeface="Calibri" panose="020F0502020204030204" pitchFamily="34" charset="0"/>
                          <a:cs typeface="Times New Roman" panose="02020603050405020304" pitchFamily="18" charset="0"/>
                        </a:rPr>
                        <a:t>Degree Enhancements - Minors, Embedded Certificates, Combined Degrees and  BComm Honours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230215"/>
                  </a:ext>
                </a:extLst>
              </a:tr>
              <a:tr h="337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effectLst/>
                          <a:latin typeface="+mn-lt"/>
                          <a:ea typeface="Calibri" panose="020F0502020204030204" pitchFamily="34" charset="0"/>
                          <a:cs typeface="Times New Roman" panose="02020603050405020304" pitchFamily="18" charset="0"/>
                        </a:rPr>
                        <a:t>What If Report and Change of Program</a:t>
                      </a:r>
                    </a:p>
                    <a:p>
                      <a:pPr algn="l">
                        <a:lnSpc>
                          <a:spcPct val="100000"/>
                        </a:lnSpc>
                        <a:spcAft>
                          <a:spcPts val="0"/>
                        </a:spcAft>
                      </a:pPr>
                      <a:endParaRPr lang="en-CA" sz="1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8151638"/>
                  </a:ext>
                </a:extLst>
              </a:tr>
              <a:tr h="346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u="none" dirty="0">
                          <a:effectLst/>
                          <a:latin typeface="+mn-lt"/>
                          <a:cs typeface="Times New Roman" panose="02020603050405020304" pitchFamily="18" charset="0"/>
                        </a:rPr>
                        <a:t>Experiential Learning - </a:t>
                      </a:r>
                      <a:r>
                        <a:rPr lang="en-CA" sz="1400" b="0" dirty="0">
                          <a:effectLst/>
                          <a:latin typeface="+mn-lt"/>
                          <a:cs typeface="Times New Roman" panose="02020603050405020304" pitchFamily="18" charset="0"/>
                        </a:rPr>
                        <a:t>Co-op Program and International Exchange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500340"/>
                  </a:ext>
                </a:extLst>
              </a:tr>
              <a:tr h="177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effectLst/>
                          <a:latin typeface="+mn-lt"/>
                          <a:ea typeface="Calibri" panose="020F0502020204030204" pitchFamily="34" charset="0"/>
                          <a:cs typeface="Times New Roman" panose="02020603050405020304" pitchFamily="18" charset="0"/>
                        </a:rPr>
                        <a:t>Student Success - Academic Development Specialist and Undergraduate Student Services</a:t>
                      </a:r>
                    </a:p>
                    <a:p>
                      <a:pPr algn="l">
                        <a:lnSpc>
                          <a:spcPct val="100000"/>
                        </a:lnSpc>
                        <a:spcAft>
                          <a:spcPts val="0"/>
                        </a:spcAft>
                      </a:pPr>
                      <a:endParaRPr lang="en-CA" sz="1400" b="0" u="none"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977361"/>
                  </a:ext>
                </a:extLst>
              </a:tr>
            </a:tbl>
          </a:graphicData>
        </a:graphic>
      </p:graphicFrame>
      <p:pic>
        <p:nvPicPr>
          <p:cNvPr id="6" name="Graphic 6" descr="Clipboard Checked outline">
            <a:extLst>
              <a:ext uri="{FF2B5EF4-FFF2-40B4-BE49-F238E27FC236}">
                <a16:creationId xmlns:a16="http://schemas.microsoft.com/office/drawing/2014/main" id="{A0C286ED-16B4-4F2B-BDDA-30430DD978F1}"/>
              </a:ext>
            </a:extLst>
          </p:cNvPr>
          <p:cNvPicPr>
            <a:picLocks noGrp="1" noChangeAspect="1"/>
          </p:cNvPicPr>
          <p:nvPr>
            <p:ph type="pic" sz="quarter" idx="13"/>
          </p:nvPr>
        </p:nvPicPr>
        <p:blipFill rotWithShape="1">
          <a:blip r:embed="rId2">
            <a:extLst>
              <a:ext uri="{96DAC541-7B7A-43D3-8B79-37D633B846F1}">
                <asvg:svgBlip xmlns:asvg="http://schemas.microsoft.com/office/drawing/2016/SVG/main" r:embed="rId3"/>
              </a:ext>
            </a:extLst>
          </a:blip>
          <a:srcRect/>
          <a:stretch/>
        </p:blipFill>
        <p:spPr>
          <a:xfrm>
            <a:off x="6999746" y="1202272"/>
            <a:ext cx="3938587" cy="3938587"/>
          </a:xfrm>
        </p:spPr>
      </p:pic>
    </p:spTree>
    <p:extLst>
      <p:ext uri="{BB962C8B-B14F-4D97-AF65-F5344CB8AC3E}">
        <p14:creationId xmlns:p14="http://schemas.microsoft.com/office/powerpoint/2010/main" val="3222754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3FAC3B3-DE43-1644-1DB8-E37645C5B3A1}"/>
              </a:ext>
            </a:extLst>
          </p:cNvPr>
          <p:cNvSpPr>
            <a:spLocks noGrp="1"/>
          </p:cNvSpPr>
          <p:nvPr>
            <p:ph type="body" sz="quarter" idx="10"/>
          </p:nvPr>
        </p:nvSpPr>
        <p:spPr>
          <a:xfrm>
            <a:off x="1653310" y="348705"/>
            <a:ext cx="5181600" cy="4050082"/>
          </a:xfrm>
        </p:spPr>
        <p:txBody>
          <a:bodyPr/>
          <a:lstStyle/>
          <a:p>
            <a:pPr algn="ctr">
              <a:lnSpc>
                <a:spcPct val="100000"/>
              </a:lnSpc>
            </a:pPr>
            <a:r>
              <a:rPr lang="en-CA" sz="2000" dirty="0">
                <a:solidFill>
                  <a:schemeClr val="tx1"/>
                </a:solidFill>
              </a:rPr>
              <a:t>The Undergraduate Program Specialist team is here to support you during your time here as a BComm student.</a:t>
            </a:r>
          </a:p>
          <a:p>
            <a:pPr algn="ctr">
              <a:lnSpc>
                <a:spcPct val="100000"/>
              </a:lnSpc>
            </a:pPr>
            <a:endParaRPr lang="en-CA" sz="2000" b="0" dirty="0">
              <a:solidFill>
                <a:srgbClr val="FF671F"/>
              </a:solidFill>
              <a:hlinkClick r:id="rId2">
                <a:extLst>
                  <a:ext uri="{A12FA001-AC4F-418D-AE19-62706E023703}">
                    <ahyp:hlinkClr xmlns:ahyp="http://schemas.microsoft.com/office/drawing/2018/hyperlinkcolor" val="tx"/>
                  </a:ext>
                </a:extLst>
              </a:hlinkClick>
            </a:endParaRPr>
          </a:p>
          <a:p>
            <a:pPr algn="ctr">
              <a:lnSpc>
                <a:spcPct val="100000"/>
              </a:lnSpc>
            </a:pPr>
            <a:r>
              <a:rPr lang="en-CA" sz="2000" b="0" dirty="0">
                <a:solidFill>
                  <a:srgbClr val="FF671F"/>
                </a:solidFill>
                <a:hlinkClick r:id="rId2">
                  <a:extLst>
                    <a:ext uri="{A12FA001-AC4F-418D-AE19-62706E023703}">
                      <ahyp:hlinkClr xmlns:ahyp="http://schemas.microsoft.com/office/drawing/2018/hyperlinkcolor" val="tx"/>
                    </a:ext>
                  </a:extLst>
                </a:hlinkClick>
              </a:rPr>
              <a:t>undergraduate@haskayne.ucalgary.ca</a:t>
            </a:r>
            <a:endParaRPr lang="en-CA" sz="2000" b="0" dirty="0">
              <a:solidFill>
                <a:srgbClr val="FF671F"/>
              </a:solidFill>
            </a:endParaRPr>
          </a:p>
          <a:p>
            <a:pPr algn="ctr">
              <a:lnSpc>
                <a:spcPct val="100000"/>
              </a:lnSpc>
            </a:pPr>
            <a:endParaRPr lang="en-CA" sz="2000" b="0" dirty="0">
              <a:solidFill>
                <a:srgbClr val="FF671F"/>
              </a:solidFill>
            </a:endParaRPr>
          </a:p>
          <a:p>
            <a:pPr algn="ctr">
              <a:lnSpc>
                <a:spcPct val="100000"/>
              </a:lnSpc>
            </a:pPr>
            <a:r>
              <a:rPr lang="en-CA" sz="2000" b="0" dirty="0">
                <a:solidFill>
                  <a:schemeClr val="tx1"/>
                </a:solidFill>
              </a:rPr>
              <a:t>View our advising hours/offerings </a:t>
            </a:r>
            <a:r>
              <a:rPr lang="en-CA" sz="2000" b="0" dirty="0">
                <a:solidFill>
                  <a:srgbClr val="FF671F"/>
                </a:solidFill>
                <a:hlinkClick r:id="rId3">
                  <a:extLst>
                    <a:ext uri="{A12FA001-AC4F-418D-AE19-62706E023703}">
                      <ahyp:hlinkClr xmlns:ahyp="http://schemas.microsoft.com/office/drawing/2018/hyperlinkcolor" val="tx"/>
                    </a:ext>
                  </a:extLst>
                </a:hlinkClick>
              </a:rPr>
              <a:t>here</a:t>
            </a:r>
            <a:r>
              <a:rPr lang="en-CA" sz="2000" b="0" dirty="0">
                <a:solidFill>
                  <a:schemeClr val="tx1"/>
                </a:solidFill>
              </a:rPr>
              <a:t>.</a:t>
            </a:r>
          </a:p>
          <a:p>
            <a:pPr algn="ctr">
              <a:lnSpc>
                <a:spcPct val="100000"/>
              </a:lnSpc>
            </a:pPr>
            <a:endParaRPr lang="en-CA" sz="2000" b="0" dirty="0">
              <a:solidFill>
                <a:schemeClr val="tx1"/>
              </a:solidFill>
            </a:endParaRPr>
          </a:p>
          <a:p>
            <a:pPr algn="ctr">
              <a:lnSpc>
                <a:spcPct val="100000"/>
              </a:lnSpc>
            </a:pPr>
            <a:r>
              <a:rPr lang="en-CA" sz="2000" b="0" dirty="0">
                <a:solidFill>
                  <a:schemeClr val="tx1"/>
                </a:solidFill>
              </a:rPr>
              <a:t>Chat with our Virtual Assistant 24/7 </a:t>
            </a:r>
            <a:r>
              <a:rPr lang="en-CA" sz="2000" b="0" dirty="0">
                <a:solidFill>
                  <a:srgbClr val="FF671F"/>
                </a:solidFill>
                <a:hlinkClick r:id="rId3">
                  <a:extLst>
                    <a:ext uri="{A12FA001-AC4F-418D-AE19-62706E023703}">
                      <ahyp:hlinkClr xmlns:ahyp="http://schemas.microsoft.com/office/drawing/2018/hyperlinkcolor" val="tx"/>
                    </a:ext>
                  </a:extLst>
                </a:hlinkClick>
              </a:rPr>
              <a:t>here</a:t>
            </a:r>
            <a:r>
              <a:rPr lang="en-CA" sz="2000" b="0" dirty="0">
                <a:solidFill>
                  <a:schemeClr val="tx1"/>
                </a:solidFill>
              </a:rPr>
              <a:t>.</a:t>
            </a:r>
          </a:p>
        </p:txBody>
      </p:sp>
      <p:pic>
        <p:nvPicPr>
          <p:cNvPr id="3" name="Picture 2">
            <a:extLst>
              <a:ext uri="{FF2B5EF4-FFF2-40B4-BE49-F238E27FC236}">
                <a16:creationId xmlns:a16="http://schemas.microsoft.com/office/drawing/2014/main" id="{E3A7AFE3-3AD0-BCBC-A013-6D96B62D0784}"/>
              </a:ext>
            </a:extLst>
          </p:cNvPr>
          <p:cNvPicPr>
            <a:picLocks noChangeAspect="1"/>
          </p:cNvPicPr>
          <p:nvPr/>
        </p:nvPicPr>
        <p:blipFill>
          <a:blip r:embed="rId4"/>
          <a:stretch>
            <a:fillRect/>
          </a:stretch>
        </p:blipFill>
        <p:spPr>
          <a:xfrm>
            <a:off x="6983176" y="1632556"/>
            <a:ext cx="4791749" cy="4050082"/>
          </a:xfrm>
          <a:prstGeom prst="rect">
            <a:avLst/>
          </a:prstGeom>
        </p:spPr>
      </p:pic>
      <p:sp>
        <p:nvSpPr>
          <p:cNvPr id="6" name="TextBox 5">
            <a:extLst>
              <a:ext uri="{FF2B5EF4-FFF2-40B4-BE49-F238E27FC236}">
                <a16:creationId xmlns:a16="http://schemas.microsoft.com/office/drawing/2014/main" id="{8E672136-B482-7FE0-E321-B0BFB964AF53}"/>
              </a:ext>
            </a:extLst>
          </p:cNvPr>
          <p:cNvSpPr txBox="1"/>
          <p:nvPr/>
        </p:nvSpPr>
        <p:spPr>
          <a:xfrm>
            <a:off x="2706255" y="513577"/>
            <a:ext cx="7832435" cy="954107"/>
          </a:xfrm>
          <a:prstGeom prst="rect">
            <a:avLst/>
          </a:prstGeom>
          <a:noFill/>
        </p:spPr>
        <p:txBody>
          <a:bodyPr wrap="square" rtlCol="0">
            <a:spAutoFit/>
          </a:bodyPr>
          <a:lstStyle/>
          <a:p>
            <a:r>
              <a:rPr lang="en-CA" sz="2800" b="0" dirty="0">
                <a:solidFill>
                  <a:srgbClr val="6D6E71"/>
                </a:solidFill>
                <a:latin typeface="+mj-lt"/>
              </a:rPr>
              <a:t>Student Success - Undergraduate Student Services</a:t>
            </a:r>
          </a:p>
          <a:p>
            <a:endParaRPr lang="en-CA" sz="2800" dirty="0"/>
          </a:p>
        </p:txBody>
      </p:sp>
      <p:pic>
        <p:nvPicPr>
          <p:cNvPr id="8" name="Picture 7" descr="A screenshot of a chat&#10;&#10;Description automatically generated">
            <a:extLst>
              <a:ext uri="{FF2B5EF4-FFF2-40B4-BE49-F238E27FC236}">
                <a16:creationId xmlns:a16="http://schemas.microsoft.com/office/drawing/2014/main" id="{14D641EB-44D2-AC66-8ADF-E490320A4F06}"/>
              </a:ext>
            </a:extLst>
          </p:cNvPr>
          <p:cNvPicPr>
            <a:picLocks noChangeAspect="1"/>
          </p:cNvPicPr>
          <p:nvPr/>
        </p:nvPicPr>
        <p:blipFill>
          <a:blip r:embed="rId5"/>
          <a:stretch>
            <a:fillRect/>
          </a:stretch>
        </p:blipFill>
        <p:spPr>
          <a:xfrm>
            <a:off x="3694854" y="3805383"/>
            <a:ext cx="3027942" cy="2836810"/>
          </a:xfrm>
          <a:prstGeom prst="rect">
            <a:avLst/>
          </a:prstGeom>
        </p:spPr>
      </p:pic>
    </p:spTree>
    <p:extLst>
      <p:ext uri="{BB962C8B-B14F-4D97-AF65-F5344CB8AC3E}">
        <p14:creationId xmlns:p14="http://schemas.microsoft.com/office/powerpoint/2010/main" val="374089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a:solidFill>
                  <a:srgbClr val="6D6E71"/>
                </a:solidFill>
                <a:latin typeface="+mj-lt"/>
              </a:rPr>
              <a:t>Program Guide – Recommended Course Sequence </a:t>
            </a:r>
          </a:p>
        </p:txBody>
      </p:sp>
      <p:sp>
        <p:nvSpPr>
          <p:cNvPr id="4" name="Slide Number Placeholder 3"/>
          <p:cNvSpPr>
            <a:spLocks noGrp="1"/>
          </p:cNvSpPr>
          <p:nvPr>
            <p:ph type="sldNum" sz="quarter" idx="12"/>
          </p:nvPr>
        </p:nvSpPr>
        <p:spPr/>
        <p:txBody>
          <a:bodyPr/>
          <a:lstStyle/>
          <a:p>
            <a:fld id="{5C35FCF4-C3EF-BD43-82E0-05BC237DAD2A}" type="slidenum">
              <a:rPr lang="en-US" smtClean="0"/>
              <a:pPr/>
              <a:t>4</a:t>
            </a:fld>
            <a:endParaRPr lang="en-US"/>
          </a:p>
        </p:txBody>
      </p:sp>
      <p:pic>
        <p:nvPicPr>
          <p:cNvPr id="8" name="Content Placeholder 8">
            <a:extLst>
              <a:ext uri="{FF2B5EF4-FFF2-40B4-BE49-F238E27FC236}">
                <a16:creationId xmlns:a16="http://schemas.microsoft.com/office/drawing/2014/main" id="{4F379D18-4254-431F-E097-E04AB53E5FAF}"/>
              </a:ext>
            </a:extLst>
          </p:cNvPr>
          <p:cNvPicPr>
            <a:picLocks noChangeAspect="1"/>
          </p:cNvPicPr>
          <p:nvPr/>
        </p:nvPicPr>
        <p:blipFill>
          <a:blip r:embed="rId2"/>
          <a:stretch>
            <a:fillRect/>
          </a:stretch>
        </p:blipFill>
        <p:spPr>
          <a:xfrm>
            <a:off x="775320" y="1773195"/>
            <a:ext cx="9511680" cy="3352776"/>
          </a:xfrm>
          <a:prstGeom prst="rect">
            <a:avLst/>
          </a:prstGeom>
        </p:spPr>
      </p:pic>
      <p:sp>
        <p:nvSpPr>
          <p:cNvPr id="9" name="TextBox 8">
            <a:extLst>
              <a:ext uri="{FF2B5EF4-FFF2-40B4-BE49-F238E27FC236}">
                <a16:creationId xmlns:a16="http://schemas.microsoft.com/office/drawing/2014/main" id="{AAF9D5B6-4753-29E0-4AF8-1B82FE3D1D83}"/>
              </a:ext>
            </a:extLst>
          </p:cNvPr>
          <p:cNvSpPr txBox="1"/>
          <p:nvPr/>
        </p:nvSpPr>
        <p:spPr>
          <a:xfrm>
            <a:off x="3707610" y="5568588"/>
            <a:ext cx="8484390" cy="369332"/>
          </a:xfrm>
          <a:prstGeom prst="rect">
            <a:avLst/>
          </a:prstGeom>
          <a:noFill/>
        </p:spPr>
        <p:txBody>
          <a:bodyPr wrap="square" rtlCol="0">
            <a:spAutoFit/>
          </a:bodyPr>
          <a:lstStyle/>
          <a:p>
            <a:r>
              <a:rPr lang="en-CA" dirty="0">
                <a:solidFill>
                  <a:srgbClr val="FF671F"/>
                </a:solidFill>
                <a:hlinkClick r:id="rId3">
                  <a:extLst>
                    <a:ext uri="{A12FA001-AC4F-418D-AE19-62706E023703}">
                      <ahyp:hlinkClr xmlns:ahyp="http://schemas.microsoft.com/office/drawing/2018/hyperlinkcolor" val="tx"/>
                    </a:ext>
                  </a:extLst>
                </a:hlinkClick>
              </a:rPr>
              <a:t>Click here to access a complete Program Sheet</a:t>
            </a:r>
            <a:endParaRPr lang="en-CA" dirty="0">
              <a:solidFill>
                <a:srgbClr val="FF671F"/>
              </a:solidFill>
            </a:endParaRPr>
          </a:p>
        </p:txBody>
      </p:sp>
    </p:spTree>
    <p:extLst>
      <p:ext uri="{BB962C8B-B14F-4D97-AF65-F5344CB8AC3E}">
        <p14:creationId xmlns:p14="http://schemas.microsoft.com/office/powerpoint/2010/main" val="428115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22" y="159752"/>
            <a:ext cx="4397299" cy="1033398"/>
          </a:xfrm>
        </p:spPr>
        <p:txBody>
          <a:bodyPr>
            <a:normAutofit fontScale="90000"/>
          </a:bodyPr>
          <a:lstStyle/>
          <a:p>
            <a:r>
              <a:rPr lang="en-CA" b="0" dirty="0">
                <a:solidFill>
                  <a:srgbClr val="6D6E71"/>
                </a:solidFill>
                <a:latin typeface="+mj-lt"/>
              </a:rPr>
              <a:t>Recommended Options</a:t>
            </a:r>
          </a:p>
        </p:txBody>
      </p:sp>
      <p:sp>
        <p:nvSpPr>
          <p:cNvPr id="4" name="Slide Number Placeholder 3"/>
          <p:cNvSpPr>
            <a:spLocks noGrp="1"/>
          </p:cNvSpPr>
          <p:nvPr>
            <p:ph type="sldNum" sz="quarter" idx="12"/>
          </p:nvPr>
        </p:nvSpPr>
        <p:spPr/>
        <p:txBody>
          <a:bodyPr/>
          <a:lstStyle/>
          <a:p>
            <a:fld id="{5C35FCF4-C3EF-BD43-82E0-05BC237DAD2A}" type="slidenum">
              <a:rPr lang="en-US" smtClean="0"/>
              <a:pPr/>
              <a:t>5</a:t>
            </a:fld>
            <a:endParaRPr lang="en-US"/>
          </a:p>
        </p:txBody>
      </p:sp>
      <p:sp>
        <p:nvSpPr>
          <p:cNvPr id="9" name="AutoShape 4" descr="data:image/jpeg;base64,/9j/4AAQSkZJRgABAQEAYABgAAD/2wBDAAgGBgcGBQgHBwcJCQgKDBQNDAsLDBkSEw8UHRofHh0aHBwgJC4nICIsIxwcKDcpLDAxNDQ0Hyc5PTgyPC4zNDL/2wBDAQkJCQwLDBgNDRgyIRwhMjIyMjIyMjIyMjIyMjIyMjIyMjIyMjIyMjIyMjIyMjIyMjIyMjIyMjIyMjIyMjIyMjL/wAARCAIM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1p3if4heIfEOvQ2XiO0srHT7+S2UPZI7YDNtA+XngdSa2P+Ljf9Dvaf8AgpjrF8Af8hrxr/2GpP8A0J67eobdykjC/wCLjf8AQ72n/gpjo/4uN/0O9p/4KY63aKLsLGF/xcb/AKHe0/8ABTHR/wAXG/6He0/8FMdbtFF2FjC/4uN/0O9p/wCCmOj/AIuN/wBDvaf+CmOt2ii7Cxhf8XG/6He0/wDBTHR/xcb/AKHe0/8ABTHW7RRdhYwv+Ljf9Dvaf+CmOj/i43/Q72n/AIKY63aKLsLGF/xcb/od7T/wUx0f8XG/6He0/wDBTHU/im/uNL8K6pf2jBLi3t2eNioIB+hrm/Cvia7vtcazfVV1K1+wC5eR7UW8kcndFGBvHvj8aE2wsbv/ABcb/od7T/wUx0f8XG/6He0/8FMdFr4rsru20SdILgLrEjRwBgMoQCfm59u2aq/8JVBqmi6rc2sOoW9tBBKUvkROSmQdgzwwxwGAzQ2wsi1/xcb/AKHe0/8ABTHR/wAXG/6He0/8FMdU4/F0NtDZ2qWmp6jctpyXu5ETc6HqW5AB4yf0qafxrpkdpp81vHPdvfwmeCGParbB1JLkAYPHXmhtoSsyb/i43/Q72n/gpjo/4uN/0O9p/wCCmOoD4106SHTXsre6vZNQR3hhhVQwVDhs7iBkHjA5q1/wkkD682kQWV5PNGEM7oq7YN4yu4E7j74BxRdj0Gf8XG/6He0/8FMdH/Fxv+h3tP8AwUx0zxJq95Z3WlaVpxjjvdTnaNZpF3LCijLNjucdBT5r+bw3YBtWv5NTkmmWK1WK2VJZHP8ABhTg/XjA60XYWD/i43/Q72n/AIKY6P8Ai43/AEO9p/4KY6ryeNbC30++ubm0vYJrGWOK5tHRfNTzCAp4JBBz2NSp4vsFXUzewXdg2nRrNMlzGNxjb7rKATnPTHWi7CyH/wDFxv8Aod7T/wAFMdH/ABcb/od7T/wUx02XxXb2ulNf3+n39kPMSOKKdF3zF/u7cNjn3Ix3qv8A8J1pq6fNdPb3Svb3MdrNbgK8iM/3T8pIYH2Jouw0LX/Fxv8Aod7T/wAFMdH/ABcb/od7T/wUx1nap40eDQtans9Nuo9S0wL5lvcovyBhlXOG5XHoc1Pc+M49Ps9Ma80nUfteoRs0VtDGruSoHYE9c5Ht1ouw0LX/ABcb/od7T/wUx0f8XG/6He0/8FMdM1Hxda6VdRxXljexwuyIbhggVS2MfLu3EZOCQMVRj8TX9x4h8Q6VLYXEFtYw7kuYwm6L5Cdxy3OcZXj60XYWRo/8XG/6He0/8FMdH/Fxv+h3tP8AwUx1TsvFUMelaTFDDqOrX11Zi4EaInnGPu78hRz781N/wmmnyRaY9pbXl22peYII4YxvDp95WBIwf0ouxaE3/Fxv+h3tP/BTHR/xcb/od7T/AMFMdXdF1m313T/tluksYEjRSRSjDxupwynHHFaFF2OyML/i43/Q72n/AIKY6P8Ai43/AEO9p/4KY63aKLsLGF/xcb/od7T/AMFMdH/Fxv8Aod7T/wAFMdbtFF2FjC/4uN/0O9p/4KY6P+Ljf9Dvaf8AgpjrdoouwsYX/Fxv+h3tP/BTHR/xcb/od7T/AMFMdbtFF2FjC/4uN/0O9p/4KY6P+Ljf9Dvaf+CmOt2ii7Cxwvi3xJ8RPCmh/wBpt4ttrkecsXlrpka/ezznB9K3AfiMVB/4Te05Gf8AkEx1g/F//kRP+3yL+TV3af6tP90fyouwsYf/ABcb/od7T/wUx0f8XG/6He0/8FMdbtFF2FjC/wCLjf8AQ72n/gpjo/4uN/0O9p/4KY63aKLsLGF/xcb/AKHe0/8ABTHR/wAXG/6He0/8FMdbtFF2FjC/4uN/0O9p/wCCmOj/AIuN/wBDvaf+CmOmeNtUu9G8KXV9ZTLDcI8aiRkDBQzgE4PHQ1n6F4il+36qtxq8Oq6RZWyznU0hVArc7ozt+VsDnii7Cxp/8XG/6He0/wDBTHR/xcb/AKHe0/8ABTHVex8caVeSSLKk9mFtmu0afaRJEvVhtJwfY4NTJ4ttRpM2qXdjf2VmiK8bzxD9+GOF2AEnJ44ODzRdhZDv+Ljf9Dvaf+CmOj/i43/Q72n/AIKY6h/4TG1jiv8A7ZYX1lc2Vt9re1nVQ7xf3lwSD6dajHja3e4+zpo+rNPJbi5t4/JUGePuw+bgD/axRdhZFr/i43/Q72n/AIKY6P8Ai43/AEO9p/4KY6iPjGwa20ma2try6/tVXNtHCgLEqOVIJGD29OKhtvHWn3H2V/sOoRQz3P2R5pIgEhnzjy25657jIo97YWhb/wCLjf8AQ72n/gpjo/4uN/0O9p/4KY6r3HjjSrbUpLVknaGK4FrLdLt8tJScbcbtx54JAwKS98bWVjPfpJYag8WnziC6uEjUxxZxhs5yRz0HNCbY7Is/8XG/6He0/wDBTHR/xcb/AKHe0/8ABTHVDxN4sW0s9YtNPhvZbq0tC8l1boClszKSmSTn34Bx3pW8ZWum2NjDcR3F5eGxjurjyigKKVGWJYjJPPAyfai7CyL3/Fxv+h3tP/BTHR/xcb/od7T/AMFMdR3Pi+xBt4rKC7vpLi0+1j7LGD5UJ6O2SO/YZPtTfC2o3d54BtNRuZ2mumtnkaR+SxG7GfyFDbSbBJN2Jv8Ai43/AEO9p/4KY6P+Ljf9Dvaf+CmOuQtPGutDwZeS3ksY1eOO3uYJREoEsErKM7emQcqfwrrtS8VW2n3lxax2N7fSWkQluzaoCLdCMgtkjJxk4GTTd0JWYv8Axcb/AKHe0/8ABTHR/wAXG/6He0/8FMdRXHjGyS4igtLO91B5rIX0f2ZFIaInGeSMY9/51qadrOn6pY2l3BcxiO7QPEsjhXIP+yTnOaV2PQof8XG/6He0/wDBTHR/xcb/AKHe0/8ABTHWfo97rfiXz9SttRjsLKO6eGC2+zLJ5qocFnYnIJOeBjFWrzxpYWk91/od7NZ2cohur2KMGKF/Q85OMjJAOKLsLIm/4uN/0O9p/wCCmOj/AIuN/wBDvaf+CmOq1943sbCfUI2sb+aPT3QXU8MalI1cAh855HPQc1Kni+zZ79JLO9ge0tPtoSZApmh/vLz+hwaLsLIk/wCLjf8AQ72n/gpjo/4uN/0O9p/4KY6qR+N7aaeKCPSNVaa5t/tFonkrm4TuV+bjH+1ipH8baZ/ZmnXkEc876hu8i3Xarnb97JYhRj3NF2GhP/xcb/od7T/wUx0f8XG/6He0/wDBTHVWbx3pcWm2N7Hb3twt7JJDHFBFukEidUIz1zxxxVpfFEMuoixt9N1C4lRY2uvLjGLXeMgPk5z6gZxRdhoH/Fxv+h3tP/BTHR/xcb/od7T/AMFMdV5PHOlR6k1qUnMK3ItGuxt8sS5xtxncRnjOMVe8T6nNpGg3FxbAG8YrBbKRnMrkKvHfk5/Ci7CyIf8Ai43/AEO9p/4KY6P+Ljf9Dvaf+CmOqWj+I7m28PavLrh82+0WWSO68pApkUcqwHQZU08eOLA6fDdGxv0NzN5VrDLGI3uPlDb13EALg9SRRdhoWv8Ai43/AEO9p/4KY6P+Ljf9Dvaf+CmOkh8V2t1o39o2lnd3GJmgkgTYGjdeoZiwUD3zg9qrjxxp0mn2dxBa3c013O9vHaqED+Yn3gSWC8fXntRdhoWf+Ljf9Dvaf+CmOj/i43/Q72n/AIKY60p9Rt7TSn1K7329vHF5snmrhkGOhHr7VkW/i6KeTyW0rUILmS2a5tIp0VTdIoz8vzYB6HBwaLsLIl/4uN/0O9p/4KY6P+Ljf9Dvaf8Agpjqj4A1DUNW8OHUtQe7kmuHZl88pswCcCMLyF7c9xVTwt4jvdTvZ11DUQuoR+Z5mh/ZRG64J2+W5OW7cnjntTd07BZGz/xcb/od7T/wUx0f8XG/6He0/wDBTHWTonjea48NnVNV02eL/TBbK0YUK5aQoMDcTleN2fwrYvfFOn6fcatFdCVBpcUckz7QQ/mfdC9yc8UrsLIb/wAXG/6He0/8FMdH/Fxv+h3tP/BTHWIfFtzF4kv5riz1GGztNIFy9hIqh92/74wcH5fftXR2+v2l3q0Gn26ySPNZi981QNiRk4XPuf6UahoV/wDi43/Q72n/AIKY6P8Ai43/AEO9p/4KY63aKLsLGF/xcb/od7T/AMFMdH/Fxv8Aod7T/wAFMdbtFF2FjC/4uN/0O9p/4KY6P+Ljf9Dvaf8AgpjrdoouwsYX/Fxv+h3tP/BTHU/gDxL4ouviRq3hzXdXi1CG0sVmR0tUh+YlPQZ6MRWtXNeBf+S8+JP+wXH/AO0qabE0ZvgAE6141wP+Y1J/6E9dxtPofyrwWW5uYPFficQXVxCDqk2RFMyA/O3XBFaelQa/rd59k02fUbifaX2LduOB35asZVEpWse5h8jrVsOsRzxUX3v/AJHs+0+h/KjafQ/lXhkl5qUUrxyX9+roxVlN1JkEdR96m/2hf/8AQRvv/AuT/wCKqPbxOn/VnE/zx/H/ACPddp9D+VG0+h/KvCv7Qv8A/oI33/gXJ/8AFUf2hf8A/QRvv/AuT/4qn7eI/wDVjE/zx/H/ACPddp9D+VG0+h/KvCv7Qv8A/oI33/gXJ/8AFVo29j4kurxbSJtVNw8PnrG1zIpMeM7hlumKPbLsTLhuvFXlUivm/wDI9k2n0P5UbT6H8q8K/tC//wCgjff+Bcn/AMVR/aF//wBBG+/8C5P/AIql7eJX+rGJ/nj+P+R7rtPofyo2n0P5V4xaQa3e6be6hFfXn2ayCmZ2vXGNxwAPm5Jp0tp4ih0aLV5JdSXT5m2JObt8Mef9rPY/lT9suxn/AKvVr29pG97bvfe229j1XXtKbWtAvtMEnkm6hMYkK5C574rKsfDF8dTsr/WNQhuZLG2a2tktrcxAKwCksSxJOB9K4i10XxZe6d/aFuNUe1ILB/tbjcB1Kgtk49hS2uheLb3T1v7ddUa2YFlc3bjcB1IBbJHuKftfJkPIZretDTTfr228jq9P8FX1lLoqSauktppE7vbxC22sysCPmbPLDPpij/hCLh7rVLmW9t0kvbSS1xa2piVt/wDHINxDMPbFc5L4W8ZQQ+fMb2OH/nq2pfL+e+sjU11nR9Sn0+9vb5LiFtrqLyQjpng7umDQ6y6pjp5BUqO1OrB+jb2+R6RYeFpLLUIbk3QcR6Qum7RGRkg539entWV/wr0pY6OqT2U13p1u1sftln50Mqls52E5BB6HNcD/AGhf/wDQRvv/AALk/wDiqP7Qv/8AoI33/gXJ/wDFUfWF/X9eZr/qvif54/j/AJHpWreDp9S0W20xJtPijjUh2/s8DYxOd8O0jYfz96W98Hz3uq6fcvfRiOyMZSUW+LptgxtMoPKt1OR3rzT+0L//AKCN9/4Fyf8AxVH9oX//AEEb7/wLk/8AiqXt0H+rGJ/nj+P+R67r+gtrBs7i3uWtL+xm862nCbwCRgqy91IqnfeHdV1S0t2vNUgGo2lytzayw2pWNGAIwVLEsDnnn6V5d/aF/wD9BG+/8C5P/iqP7Qv/APoI33/gXJ/8VR7eI/8AVjE/zx/H/I9HuvBVzfWepNd6ij6jqM0EksyQFY0WJgVVVyT26k96s6r4PTV7/WJ7i5ZYtRtIrcKifNGyNuDZ7844ry/+0L//AKCN9/4Fyf8AxVH9oX//AEEb7/wLk/8AiqPboP8AVjE/zx/H/I9N1DwtqGt6Itlq+o2808M0c0Dx2eIwU/voSdwPcVG3g2aXSVtGl063kF5Dck2ViIY8RnO3AOST6k8V5t/aF/8A9BG+/wDAuT/4qj+0L/8A6CN9/wCBcn/xVHt0L/VjE/zx/H/I9RvfCP2+68RySXRVNZgjhAWPmLaMZ96kg8PXx1HQ768vYZJdMiljYRQFBIHUKMZJxgDn1ryr+0L/AP6CN9/4Fyf/ABVH9oX/AP0Eb7/wLk/+KoVdIb4YxL+3H8f8jvdW+H0upale3IvbYLc3CXIea03zxlSPkWTPCcdAK2JfDdyde1a/gvI0g1S2EM8LwksrBSqlWz055GK8q/tC/wD+gjff+Bcn/wAVR/aF/wD9BG+/8C5P/iqPbxtYP9WMTe/PH8f8j0i28H32mf2ZcaXqcMV9aWIsZXmty8cqA5B2hgQQfeptP8GjTLnQ5IbtnXTWneQunzTvKOTxwvNeY/2hf/8AQRvv/AuT/wCKo/tC/wD+gjff+Bcn/wAVT+sIX+rGJ/nj+P8Akev+H9EfQ7S7gaYTefeS3IITbt3nOPwrW2n0P5V4V/aF/wD9BG+/8C5P/iqP7Qv/APoI33/gXJ/8VS9vEP8AVjE/zx/H/I912n0P5UbT6H8q8K/tC/8A+gjff+Bcn/xVH9oX/wD0Eb7/AMC5P/iqPbRH/qxif54/j/ke67T6H8qNp9D+VeFf2hf/APQRvv8AwLk/+Ko/tC//AOgjff8AgXJ/8VR7aIf6sYn+eP4/5Huu0+h/KjafQ/lXhX9oX/8A0Eb7/wAC5P8A4qj+0L//AKCN9/4Fyf8AxVHtoh/qxif54/j/AJHuu0+h/KjafQ/lXhX9oX//AEEb7/wLk/8AiqP7Qv8A/oI33/gXJ/8AFUe2iH+rGJ/nj+P+R7rtPofyo2n0P5V4V/aF/wD9BG+/8C5P/iqP7Qv/APoI33/gXJ/8VR7aIf6sYn+eP4/5HcfF8EeBOh/4/Iv5NXdoD5acH7o7e1fOviS6uptKCTXd1Knmqdsk7uO/YmvqmPwXoBiQ/Y5OVH/L1L/8VWsHzq6PGx2CngqvsptN2voYW0+h/KjafQ/lW/8A8IVoH/PnL/4FS/8AxVH/AAhWgf8APnL/AOBUv/xVXynHcwNp9D+VG0+h/Kt//hCtA/585f8AwKl/+Ko/4QrQP+fOX/wKl/8AiqOULmBtPofyo2n0P5Vv/wDCFaB/z5y/+BUv/wAVR/whWgf8+cv/AIFS/wDxVHKFzivEuiP4g0KbTVmEBkeN/MZCwG1g2Me+Kp3HhJJtR1V0m8rT9VtPIubVEx+86CRT0Bx145r0H/hCtA/585f/AAKl/wDiqP8AhCtA/wCfOX/wKl/+Ko5QueY6f4GEFjcWN2dNaCW1a28y009YZmBGNzvk5P0wDU8nhXUb7w8+j6nq0cqRrGLWWC22NGYyCrNknceBkcCvR/8AhCtA/wCfOX/wKl/+Ko/4QrQP+fOX/wACpf8A4qizFdHmtx4QvtSXU7jU9Sil1C8sDYRvDblI4kJyTtJJJJ96vR+HJI9bsdR+0Ai1002JTYfmJx82fTjpXef8IVoH/PnL/wCBUv8A8VR/whWgf8+cv/gVL/8AFUWf9f15hc820nwdLpi+HAb1ZP7HM+7ERHm+ZnpzxjNMHgqUaStj9uXI1f8AtLf5R6b92zGevvXpn/CFaB/z5y/+BUv/AMVR/wAIVoH/AD5y/wDgVL/8VTs73/ruF0eYp4GFvrVzdwHTmt7i5Ny4utPWWeNiclUkJ4GfUcVPfeD5bzTvEdoLxUOsXCzKxjJ8rAUYPPP3a9H/AOEK0D/nzl/8Cpf/AIqj/hCtA/585f8AwKl/+KpWY7nmmoeDry4n1b7Dqi21vq0CxXUb2+9typtBU5GAR16+1RXfgQy3lreQyWEk8dnHaSrfWInjYIMB1BIKtXqH/CFaB/z5y/8AgVL/APFUf8IVoH/PnL/4FS//ABVFmK6PO5vC12mpw3+m6hHaS/YhZXA+ygqyA5BRQQFYc46ir2jaE+k+FodFM/mmOF4vN2YznPOPxrtv+EK0D/nzl/8AAqX/AOKo/wCEK0D/AJ85f/AqX/4qhxurBfW55ZqXw/8At/h3SNOW+8m60+JYGuBESJY8glSM+oBHoRV6/wDC9++p6ldaXqcdomqRLFdpLb+YeF27kORg4PfIr0X/AIQrQP8Anzl/8Cpf/iqP+EK0D/nzl/8AAqX/AOKoabBOx59Y+E107U4bi3nP2eHShpyRsuW4bO8n+lS6H4Vs9K0rTba5trW8u7FNkd01uNw5JG0nJHX1rvP+EK0D/nzl/wDAqX/4qj/hCtA/585f/AqX/wCKosw0PO7Lw3qmj3E8ek6rDDps87TmCe18x4mY5YI24DB9waq3Pgq6lTUrCDVFi0jUrg3FxCbfdKCSCyo+cAHHcV6d/wAIVoH/AD5y/wDgVL/8VQfBWgYP+hy/+BUv/wAVRZhc83u/Bz3Fr4kt0u1RdYEYTMZPkhEC8889KkvvCcl5f3VyLtUE2kHTQpjJwSfv9entS/BnRrPX/BM11qv2i6njvpYUd7qXhFC4Xhugya9D/wCEK0D/AJ85f/AqX/4qjlf9fcNOxwNt4Zkt9V0W9NyGGm6e1mUEZ/eEgDcPTp0rGHw8KaVpUIubWa605pipurTzYJVkbJDIT27HNer/APCFaB/z5y/+BUv/AMVR/wAIVoH/AD5y/wDgVL/8VRZiujz6PwvIkuhyedbRnTZ5J3S3tREj71K4VQflxnqc5p48P39p4hvNS03UY4Ib9o3uoZbfzDuQYyhyMZHqDXff8IVoH/PnL/4FS/8AxVH/AAhWgf8APnL/AOBUv/xVFmFzzG38Ciz1ea5gOmvbTXJuT9o05ZLhCTkqshPTPTIyK1PEHh0+IbnThPcyxWdrK00kURZHkfGEIcHK45Nd1/whWgf8+cv/AIFS/wDxVH/CFaB/z5y/+BUv/wAVRysLnmEngPy31lbK/mS31Wx+zyrcs8ziQdJNxOSMcYq5rfhIavZ6UvmQfadNAEZubfzoZPlCkOhPI4z14r0P/hCtA/585f8AwKl/+Ko/4QrQP+fOX/wKl/8AiqLMLo8zvPBct1pdhbiXT45bW4M5iWwAtZMjGGiB5x2JNQL4EuIvDb6Ol1YSI9xLM3n2OUAfpsUMNjL2wcV6n/whWgf8+cv/AIFS/wDxVH/CFaB/z5y/+BUv/wAVRZhc4iXw7FceEj4fuJ55YjbC3advvnHRvrmqdl4Zv/7Stb7VtRju5LK2e3tVht/LADDBZ8k5bA7YFeh/8IVoH/PnL/4FS/8AxVH/AAhWgf8APnL/AOBUv/xVFmFzivDmiyaD4ctdKM/mvArL5oTAJJJzj8apReHNRuNfsNV1fULe5bT9/wBnW3tfKLFhjLnJzx2GBXoX/CFaB/z5y/8AgVL/APFUf8IVoH/PnL/4FS//ABVFne4X6HmK+CblfD11o39pJ5H2r7VZuLc7on37/n5+YZ9MUT+CbnUBrTalqYlm1SOEb4YNgheM5BAycjOODz1r07/hCtA/585f/AqX/wCKo/4QrQP+fOX/AMCpf/iqLMLnn1h4cvl12XVdWv4rx5rH7HJHHbmNQu7PHJ6jOc9zWb8O9BuNLsL65ukuFknm8qBbhSrrbxkiMEHp1Jr1P/hCtA/585f/AAKl/wDiqP8AhCtA/wCfOX/wKl/+KoswuYG0+h/KjafQ/lW//wAIVoH/AD5y/wDgVL/8VR/whWgf8+cv/gVL/wDFUco7mBtPofyo2n0P5Vv/APCFaB/z5y/+BUv/AMVR/wAIVoH/AD5y/wDgVL/8VRyhcwNp9D+VG0+h/Kt//hCtA/585f8AwKl/+Ko/4QrQP+fOX/wKl/8AiqOULmBtPofyrmfA3/JevEn/AGC4/wD2lXov/CFaB/z5y/8AgVL/APFVwXhOxt9N/aE8T2tqhSFNLi2qXLHnyieSSaErCbPHrr/kbPE3/YUm/wDQ2r0Hwe9povha81W41MWFxd3McEEqxmVgqEO3yjnBxjPtXn11/wAjZ4m/7Ck3/obU6uOpLlqNn6Bl2H+sZZSpt2X+TZ67daXYHVtev9Jh0++v72KG80+O62MpRz+9IVuN2ex6ZrNu7IL4YWTTtN0SSVnuP7WYmMmBgeBGScqAOm09cV5pRUOa6I3hls42/eXtbddlbv8AP11PV9UsNKi0vU/9D0pdBXTVbT7pNnnvcYGPmB3E5zkHii+0bTRBreopb6d9jl0VDaMhj/1oUbiqjkNnqcd68oopud+n9a/5ijlk4pfvH93p57u2r83oer6mukyf2zYLp+lpHbaNHdQyRwoHM2Afvd/pV26mTUtc0e4uI7B7CTRmKSKkY/eiM5XjkAcYHQdq8bpVUuwVVLMTgADJNN1L9P61/wA/wF/ZVkvf6Pp3STe/lc9UWPSZIodMaw0wQyeGxdPMIkEvnheDv6g8dPzqfWNNttM8DSNbaPbys+nwkMlmjNCxGZJGkJ3HIPpxXkZBVirDDA8g9q6G58a63d2UtrJNAPOiEEsyW6LLJGOis4GSKHUTT7/8ORPLaqnF05XV7u9/+CaemQPc/C69gt8ebJq8KPzj5SuFz7bq6+9Gj3sGqeFYNWjkaKwSK2tjGVVJYQW3CQnBLEnNeU2urXdlp17YQyL9mvQomRlBztOQR6EetUuKTmrW/raxrUy6VSbk5W1urd/d39LdOnU9D8UabdeIoNI1PR5oH0+DTkiYfaET7Oyg7lIJBH9aPF2mXXiB7HV9Imgk0yPT0TP2hU+z7VO5CCcg/wA68+ZGUKWRgGGVJHUe1NpOV76bmlPBThyuM17t0tOj767+f4HYaw8Z+GXhtFZC63FwSoIyOfSk+JH/ACM0O7/XfYbfzc9d+zn+lcnFIYZklUKWRgwDDI49RVjU9SutX1Ge/vZPMuJm3O2Me3T6UOV1934KxdLCOnVUr6Lmf/gTTKlFFFQdwUUUUAFFFFABRRRQAUUUUAFFFFABRRRQAUUUUAFFFFABRRRQAUUUUAFFFFABRRRQAUUUUAZev/8AINH/AF1X+tfZsXECE/3R/KvjLX/+QaP+uq/1r7JP/Hif+uf9K7aDtC58FxJrjV6L9Snp3iPQ9XuJLfTdYsLyaP78dvcI7L9QDWnXjmhXeiX/AIU8HWeky2k/iCC4t2xa7WlgUH96ZCvKrs3A7uuasWXiy/1T4grpttq14LS8kuraRHmg3QlFbBSJV3xkFeC5O4c4roasfPX6nrKOkiB0ZWU9GU5BpSQoJJAA5JNeMaRrKaH8LNMgh1+9NxNctbuVuLeI2zgMTE0ki7Yhxn5gSScd67Hw3qf/AAkPwra58QXZEc0E8NzcAgEIGZN2VGM4HUDHek+tug+qTOq0/V9N1dZW03ULW8WJ9kht5lkCN6HB4NWHuII54oHmjWaXPloWAZ8dcDvivLbfxE+naHqltpd7plxFaLax/wBu6dApVInfYxkAypdFy3BI5zgdK1YtXlt5dHTSfED6/E7XmJmMbmVkh3Km5FAOG7jHXHam+4LV2PQqK8T0rxl4jn0bWrp9TVnTSZbpw15byvbzgDG2ONQY15OVfJ6e9dBeaxr/AIf/ALXiGrTajJ/ZMV+jzQJmB2k2OyqoGUC/NtOenWi39f16B/X5f5nplFeUa14iudO8OW/9i+KpNZtZ7zy7nUTc28bW48sttExTy1yQOWBx0711/g7UtS1HwaLu9linulMqxyxSpL5iqTsJZAFY4xkrwaT0TfYOxp3fifQrC3W4vdXsrWFpHiWS4mWNWdThgC2M4PpV+O7tprQXUVxFJbld4mRwUK+uemK8ugvNLsYPh5davc2kNq1pcNJLduqpvaNScluMliael1t0nW7fw/ZtPZavqYi062iYQrKuxTcNGW4VDtfnpnOOtNrp/XYPM9DufEGjWWmw6ldarZQWM2PKuZJ1WN8jIwxODkU3T/EWiatDcS6dq9jdx24zM8FwriMcn5iDx0PX0rlvDRk/srWdE1TSI7B7UtcW9m8qTBIZAxG0gYwGDj24FZ1rK0Hwr8OWGm2C3N7qltBH5ETrEZYwgaTLEYHygjJ/ve9Ft/l+IHoR1OxFrbXQuomt7lkWGVW3LIW+7gjjnsat15cbm5g8BeI9JvNO/s2609hcW1qJll2Ru4eLay8EBwwHpgCvUFJKKSMEjkUNALRRRSAKKKKACiiigAooooAKQ9DS0h6GgDy34A/8k+uf+wnN/JK9KXULN9QksEu4GvI0Ej24kHmKp6MV6ge9ea/AH/kn1z/2E5v5JTtTlTSviBr3iQ8Lpf2P7SVGSbZ42En5fK3/AAGgD0lL+0kvpLFLqFruJBJJAHBdVPQleoBqZ3SNSzsqqOpY4FeUx3T6Nrepa5dGaG7udCe+maJA8ke6b5AAePlXaOeODmsOfVtQ1/wN4nt7nWLl7ewntJo5luYLhtjMC26SNAhUY3cDjbyadv6+dg6ntaahaS6jNp6TKbuGNZZIucqrEhT+O0/lVmvJ79bo6xrl9pPiS4AstBtrlLqMRSG7K+cVLttwVODnaBnPUVX8S+MfEaa3Eltcx2YW0t57VXvIII7h3XLblkUtIM8YQgj8aLf19/8AkH9fl/mewUV5dr+qeII5fEeoWuvTWq6XeWscNqIo2jxIsQYPkZI+ckcjmjUte1DQLfxFp13rl7OLa6tkguyYI5E85CxVnZfLRcjhiOM96XS/9dP8wWp6ezohUMyqWOFycZPoKZDcQXBkEM0chicxybGB2MOoPoeRxXi7ajd654d8O6jquvXNpHZ6/JbNdpNCQqBXCu8gXYW/h3AAHceORXRan4gvIp722n1ptM099ba2m1FVQfZoxbq6ruYbVLN/EwPX6Uf1+X+Yf1+f+R6XUNzdwWaI9xKI1eRY1z/EzHAA+przvVfEBsLzQWTxY9zZsqYW3aET3ZaTaHKFf3qY4OzBGC3NdN4hZj4m8Lwt/qWu5Wb0LLC+3+tOwG3aahZX5mFndwXBgkMUwikDeW46q2Oh9jRbahZXgnNrdwTCCQxzGOQN5bjqrY6EehryfRb6Xw2t/qNpGWbVtRvbFVVcg3YmbyCfqC4J9hVq0V9C0rxRo+mRNcXlxqcdlBGrhGlZreMudx4B272yaErr5f5f5gejT6/o9tpaapPqtlFp8mAl086iJs9MNnBqGy8U+H9R3fYdc0652usbeTco+GY4UcHqT0Heud8IeZEdT0LUtEj00RsLy1snmSdVifIO0gYwHDcdtwrm/s7L8LPCLactrDeSajaeXLJFlN3mHBYLgkfjR1+78RdPvPUbrVbCyMwuLuKNoYxLKpbLIhOAxHUDPf2q5XmVtBqZ8W+J4vEFxYXEzaCgLWcLRII90vBDMxz15zXceGZZZvCukSz5857KFnz1zsGaFtf+uv8AkF9bf10/zNWiiikMKKKKACiiigAooooAK8r0H/k4/wAVf9gqH+UNeqV5XoP/ACcf4q/7BUP8oaAPFbr/AJGzxN/2FJv/AENq9H8IzpZ/D3Ubr+0U01xqCKLo2vnEAqPlxg9a84uv+Rs8Tf8AYUm/9DarqaleJpkmmrOws5JBK8WBgsOAfWuKcuWcj7/AYd4jLaUE/P7m/U9Dj0K113TvD6X95M0Elte3LPDEiNlGznpk564P6Vmr4N027m0m5sV1GSxvrWW4eNpI1ePyzgkucKq++OK5eHxHq9vDbxQ30iR20UkUSgD5Ef7w6d6da+J9ashaC31CSMWkbRwgAYVWOWGMcg++ajmj2N1g8XC/JNddOmvN2XmvuOxufAmi2c91NNc3ps4tLXUFWKSN2yWwV3AbWHHBHrVaXwZo8E1xetcXzaXFpcWoCJdvnHzCQF3Yxxjk4rmrnxXrl5532jUZJPOg+zyZVeY8529OmaSDxTrdtcxXEOoyrLFbi1Q4GPKHRCMYI+tHNDt/Wv8AwAjhcclrU19fTy9dTqdH8GaFqGm/2pPd3MFnPd/Z4BNcRQtEuBlm3cMcn7q8kVT8D2MVr8QpIxIlwtgtxJG46OUU7SP51jQeMPEFtLcSRanKGuH8yXKqwLYxnBGAcY6elM8Pa/JoniSHV5Fa4IZvOUnmQMCG59TmhSjdWKlhsU6dVSle60X9Jel+u52VrqBt/hvZXTauunT3F1cb5DaecZz12k4OPrWoLS11S38MWCW8a31lbWd+mEGZoywWVT64wG/OvLrvU57i1WwSVxp8UryQQNj5Nx9R3qWPxFq8N7Z3kd9ItxZxCC3kGMogBAXp05PWqjUS3Xb8P+CZTyyo05QdneT+/ZaLto97dDvNWlfQNB1bVtKhiS9n1yeCW48pXMUak7VAIIUGn2WqPF8P11GbUodJup9Sk3yrYh952527QPl9a4Sz8U63p891Na6jKj3Tl5wQGWRic5KkEZ/CrEPjXxFbrKqam5WWQyuHjR8uep5Bqef8v8hSy2q420et79Wu2sXt039Eaeqlr34Y6PeTMGmt76a3Vj1KMN2Pzrja29T15b3w9pukxQtGts8k0zsR+9kc9cDoAOKxKmTu/wCux6WEpyhBqStrJ/JthRRRUnSFFFFABRRRQAUUUUAFFFFABRRRQAUUUUAFFFFABRRRQAUUUUAFFFFABRRRQAUUUUAFFFFABRRRQBl6/wD8g0f9dV/rX2bF/qU/3RXxlr//ACDR/wBdV/rX2VkizyDgiPIP4V20HaFz4LiT/fV6L9Qhtbe2LGC3iiLfeKIFz9cUot4FlMohjEjHJcKMk9M5ry/wLqv2DwxP4i1JPEzvDYGaWa/uzJbznr+6UucE44yBwa6SXxN4hs7S3S80OzTUtQuFhsIY70tGcoznzG2ArtCnOAc9q6Guh8+dWbW3ZGRreIo7b2UoMFvU+9SKiKu1UUKewHFcTJ431SOOK0OiwtrH9pDTprcXX7oMYjIrq+3lcY6jPXinx+NdRuLO3tYNJgOuy3s1kbdrkiBXiG538zbkrjGPlzzSA7GO3ghiMUUMaRnOUVQBz14oS3giVFjhjQJnYFUDbnrj0ri/+E31SUWlnb6LA2rSXs1hNC91iKOSOPfuD7clSCD0zz0zSaR451O+u9M+2aJFa2d7cy2HmLdb3W4j37vl2gbMowBznpxTsB2gtbceZiCIeb/rPkHz/X1p/lpv37F3Y25xzj0+lcNp3ivU7my0+y0XS47q8khluJReXzAJEkpjHz7SWZiOOMDHWta38SX0vi9tHnsLe2gCZVpbgiaU7QxZF27XQHK8NkEcjFIHob4tbZYDALeIQnrGEG0/h0qVEWNAiKFVRgKBgAVyepXc0vifVEWRkXTtHMkeDjEkhf5vwEY/M1yfh7U7zS/h9fa6kXiMXw0+JvO1e6M0LuwH7yNS7YAJ3dBxQtf69Q62/rp/mekWeiWNnYrZiFZoEkd40mUNs3MWwOOgzxV/y0yp2LlPu8fd+lcVqdhc+DvDOp61a6zql9eLbc/bbgyxbyQPMCHhcdcLgYqO50668LX+i3lvruqXrXt9HaXUV5cGVJg6nLKp4Qgjd8uBgEU+tg6XO58tC5cou4jaWxzj0pFijXZtjQbBhMKPlHt6V43Dr+s2Pga8F1qd1I9/uubG6aU70ZbjZJEG64C4YD0LDtXo1hO8HjjVrDeximtYLxVJ4ViWRsfXYtFgehp6lpNtqsSR3AO0SxyNtwN+xtwVvVcgHFXqKKQBRRRQAUUUUAFFFFABRRRQAUh6GlpD0NAHlvwB/wCSfXP/AGE5v5JXqBhibfmNDvGHyo+b6+teX/AH/kn1z/2E5v5JXqdADDFGWLGNSxXaSRzj0+lNS2t44zGkESoRtKqgAI9MelS0UARi3hCkCGMAqEICjlR0H09qGt4HaNnhjYx/cJUHb9PSpKKAIzBEwYNEh3kFsqPmI6Zoe3hkEgeGNhJjeGUHdjpn1qSigCI20DRGMwxmMnJUoME/Sla3hdHR4Y2SQ5dSoIb6+tSUUARm3gLRsYYy0fEZ2jK/T0qvqGmw6iLbzS6tbTrPE6HBDL/QgkH2NXKKAGCGIAARoAG3AbR19frR5MQfeI03Z3Z2jOcYz9cU+igBuxN+/au/G3djnHpSeTEEVBEmxTlV2jAPtT6KAKWpaZBqlhc2kpZFuY/KkePAcoeoz+Y/GraIscaxooVFAVQOgAp1FABRRRQAUUUUAFFFFABRRRQAV5XoP/Jx/ir/ALBUP8oa9UryvQf+Tj/FX/YKh/lDQB4rdf8AI2eJv+wpN/6G1d34R8OWGpeG57+fSbrUrhb5LcRQSshVGAy3APT34rgb2aKPxb4lEkiKTqc2Nxx/G1bVp4tFn4XudFhkRPPuVnM6T7WGBjbgdvxrjnZTbaPvMFzTy2lCnKz9baXd+qZ0V78PppNavotMvLZbCK6FrBLcyEGSQgHYNoOSM4zwKzG8E6lHpv22eezgzO9ssMspEjyq20oBjBOffFP8P/EP+xNHbTHzNB53no0N61u4JHIJX7yn0qlqHjKLUtOs7SeOEi3u5bpmacnzN7ZKnv7ZzmotG39eX/BOiFXFqfI5Ky66aqz136u1y9L4D1SPV49MW4sZLgqzTbZji3CgFi+QMDkcjINKngLVJr20gt7mwniu4ZJYLqOY+U4T7wyRkEe4q3J8UozPaeXZQG1hilhkinu2leWOTqu88gDHA5xVaL4i21rNZpZ2NtBY2dvNDDb/AGkscyj5mLkcn8KOWBKxGOt0vbuvPz328rX1uVrjwdeW1zZRvf6cbe9jaSG7E58ohfvc4zkegFbFl4PXT7bW/wC00t7krpP2yzmidivLYDDoc+xFZ+l/EaPTIdJiFrbyDT4JoN3n7WYSHO5Tj5GHqM1NqPxNS/FyDbRL52nGwy92XYDdneSRkmi0bf12FUq4yTUNLd7r+b17Eng/w9aatoGrXsmly6ldW0kSxQJceTkNnPPt1pU8HtqtlaJY2K2l7c3txEPOuiyosYJKHjtj73eubs/E0Np4a1LRgIXW+kicymXBTYc9O+a1NE+IEei2em2628EospZ5ATPjf5iFcdOMZotHquhdZ4hSnOnJPXRX6cvrb4ulhtz4NvbaSwzfac9vfbxFdJP+6BT7wJx1HsDntU48A6q+oRWsdzYus1q13HcCUiNo1ODyVBBGe4FM0j4hx6Ta6RAttbSjTmmIZpsF/M9OPlI7Hmrd38T47m4SX7LH8lhNYjzLwyMRJj5ixGSRj8aOWIpYjGqVo2trrdd3bS/axUPgTVDfW9vHPZSwz2zXS3aTHyREv3mLEZGPpUp8LxR+H5pBJaXFx9uit472K7/cgOueQQPxJxj0qOz+IkdrBYW7WttLb29jJYzRtPjz43OTyPun86S18fWOnwLb2OmWkVul7HdrG9wZBlF24Oeueuf0oSiDrYt7taeaV9euvbpsamgeCfK8S6L/AGg9nqGm3sskebeRipZVJIOQprP8H6JY6z4subG7gklgjimkWKNypYr0GRzV2f4rpNf6bc/ZEP2G4knUS3xkLb1IxkjgDPGPpXO6D4ti0LWp9SQQytLFJHsM23bv759qGo3Vv62JjLFTpzc3aTjZare8uz3tbU7oeEdGj23D6dNbSz6Pc3L6fcSFmt5ExtbPB5yeDXIf8Ifeto0mpQ3lhOkMaSTRRTFnjVjgE8Y+uCcVR0bxWuk3N9O8iXT3dnJakyTcqHAGc85xjpXQXXxSS60KbTfskSCW3SBit2fLXbjlY8YXPenaDWun9P8A4AJ4qjO0JKSbWra2vru77fPQq6p4C1PSre8lkurCZrJkFxFBMWeMOcKSMDg/nS6l4D1LSobuaa5sJ/sTR/aYYJyZI1c4UkEdD/kVHe/EGK8uNflNvAh1cQhgJ8+V5eOnHOce1F78QY7y41+Y28Cf2usKsBPnyvLx045zj2pWiXCtjNOZrpfb+7fr0vL7l89HVPAkj6tqX2SSz0+ys5ooWF3dFsM6Aj5tvOSf1qpb/DzWJbye2mnsbV47kWimeYgSykbgqYBzxz2qLVviFHqqakrW8Ef226huTifOwxqFx05ziuz0bx/omo293dXWpWenXF1febPGbko0cYjC7kbY248Hj5frVKMWzmqYvG0KSbs9Euj1svN+Zx3hbQLe58a/2dqDR3Ftaea8/lsdsgjBJAPBxkV0HhvwtpOr6JY30ujXVy19qEkEjW8zKtrH1DdCMD3rnfDGvaJpXjySU34OlzGaDz5m+by3BAZv0zVG58VrH4cj8PQXEYjt7qSX7RFOR5oPGMenepjZJNr+rr9Dau6tapywnbSOt7fzX6rW9rr0Owbwhptt4de8tNKm1mRbu4hMy3flBUQkB8dD0qwvgnRpNItmbT7uJZdI+2vqfnHy45cfcIIxz6ZzXAXXieG58LWOhkQqtpM8ol83lt3bHapNd8XjW7XTrcyJBFZ2qW2xZ8rJt/iI6Zo0tt2/L/Mn2WIbS9rbV636dNL2+Vrd0aut6Xp2iat4fKW5kguLK3ubiKRyQ5Y/MPUA1R8Y6TFonizULC3XbAkm6IZzhGAYD8Aat3PivRfEB0y2vbSG2uIIoLQXxvDsREIyxTHpnvWf4z8QWOteLtQvre5iaBpAkTbvvKoCg/jilNLp3OjDVZqrFVHtF3u1vdW6+vmY9FRfarf/AJ7x/wDfQo+1W/8Az3j/AO+hUWZ6ftaf8y+8loqL7Vb/APPeP/voUfarf/nvH/30KLMPa0/5l95LRUX2q3/57x/99Cj7Vb/894/++hRZh7Wn/MvvJaKi+1W//PeP/voUfarf/nvH/wB9CizD2tP+ZfeS0VF9qt/+e8f/AH0KPtVv/wA94/8AvoUWYe1p/wAy+8loqL7Vb/8APeP/AL6FH2q3/wCe8f8A30KLMPa0/wCZfeS0VF9qt/8AnvH/AN9Cj7Vb/wDPeP8A76FFmHtaf8y+8loqL7Vb/wDPeP8A76FH2q3/AOe8f/fQosw9rT/mX3lDX/8AkGj/AK6r/WvsxAGt1U9CgB/Kvi/XZ4X04KkqMfNU4DZ9a+vIvE2giJB/bWn/AHR/y8p/jXZQXuanwfEck8ZeL6L9ShpXgTStIgltY7jUriylga3NndXsksIQ9QEJwPwoXwHo401rJ5dRlXzFkimlvpWlgZQQvluTlMAkcetaX/CT6D/0GtP/APAlP8aP+En0H/oNaf8A+BKf41ueCVrTwhpFnFZpEk7Na3RvBLJMzySTFSpd2Jyxwe/tTbrwZo93byxMtzG73j3qzw3DRyxSuMMyODlcjjHSrf8Awk+g/wDQa0//AMCU/wAaP+En0H/oNaf/AOBKf40AQ2fhPSbD7AbeKQNYyyTRu0rMzySKVdnJOWJBPJpYfCulwJZrHHLi0vJL2LMh4lffuJ9R87cVL/wk+g/9BrT/APwJT/Gj/hJ9B/6DWn/+BKf40XAz5/AujTW9pEhvbdrTesc1tdvFIUdtzIzKQSpPY1aTwppia7Hq5N1JPFzDFJcu8UTFdpZUJwGI4z71N/wk+g/9BrT/APwJT/Gj/hJ9B/6DWn/+BKf40A9SK40Qy+InvxtNvdWJs7pCSCQGyhH/AH04/EVW0fwXpujW01pHc6jd2csH2c2t7ePPEsfTCqxwOOOO1Xv+En0H/oNaf/4Ep/jR/wAJPoP/AEGtP/8AAlP8aAKeneC9J00TorX1zBNEYPs93eSTRJGeqKrEgDoKTS/BWkaVfx3kZvbiSAEWy3d3JMtsCMERqxIXjj1xV3/hJ9B/6DWn/wDgSn+NH/CT6D/0GtP/APAlP8aAKdx4J0O68PQaHNbu9lbzefEDIdyvvLZ3depP4GrdlpcsXiHUtVnZCZ0iggC9VjQE8+5Zm/IUv/CT6D/0GtP/APAlP8aP+En0H/oNaf8A+BKf40AatFZX/CT6D/0GtP8A/AlP8aP+En0H/oNaf/4Ep/jQBq0Vlf8ACT6D/wBBrT//AAJT/Gj/AISfQf8AoNaf/wCBKf40AatFZX/CT6D/ANBrT/8AwJT/ABo/4SfQf+g1p/8A4Ep/jQBq0Vlf8JPoP/Qa0/8A8CU/xo/4SfQf+g1p/wD4Ep/jQBq0Vlf8JPoP/Qa0/wD8CU/xo/4SfQf+g1p//gSn+NAGrSHoay/+En0H/oNaf/4Ep/jSHxPoOP8AkNaf/wCBKf40AcF8Af8Akn1z/wBhOb+SV6nXjvwL1rS7HwHcRXepWlvIdRmYJLMqnGE5wTXpv/CT6D/0GtP/APAlP8aANWisr/hJ9B/6DWn/APgSn+NH/CT6D/0GtP8A/AlP8aANWisr/hJ9B/6DWn/+BKf40f8ACT6D/wBBrT//AAJT/GgDVorK/wCEn0H/AKDWn/8AgSn+NH/CT6D/ANBrT/8AwJT/ABoA1aKyv+En0H/oNaf/AOBKf40f8JPoP/Qa0/8A8CU/xoA1aKyv+En0H/oNaf8A+BKf40f8JPoP/Qa0/wD8CU/xoA1aKyv+En0H/oNaf/4Ep/jR/wAJPoP/AEGtP/8AAlP8aANWisr/AISfQf8AoNaf/wCBKf40f8JPoP8A0GtP/wDAlP8AGgDVorK/4SfQf+g1p/8A4Ep/jR/wk+g/9BrT/wDwJT/GgDVorK/4SfQf+g1p/wD4Ep/jR/wk+g/9BrT/APwJT/GgDVorK/4SfQf+g1p//gSn+NH/AAk+g/8AQa0//wACU/xoA1aKyv8AhJ9B/wCg1p//AIEp/jR/wk+g/wDQa0//AMCU/wAaANWisr/hJ9B/6DWn/wDgSn+NH/CT6D/0GtP/APAlP8aANWvK9B/5OP8AFX/YKh/lDXf/APCT6D/0GtP/APAlP8a868L3Vve/tEeKJ7WeOeFtLi2yRsGU4EIPIoA8buv+Rs8Tf9hSb/0Nq6DRvCl3rWnSX8d5Y2tuk62+66lKZcjgDANc/df8jZ4m/wCwpN/6G1eh+DNVtbXwjdWhvdJhvDfpMiakpZNoA+YDB59K45JOo7n3uDq1aWV0pUt/+CzitS0y70nUbixu4ts1u+x8cjP1qr5b5YeW2V6jb0r0+81bQNUfXra21aG2SXUYLtJLnfiQKP3m3gk85wPpWgviTSJdZ18trVrBYXM4k86F2Sc4iAG35SJFJ42ms+Rdzo/tKso60ne2u/l5Pu9PI8tvtJmsYbORpYJhdQiZVgfeUB7N6H2ql5b79mxt393HNeoQeJtOs7KN7bUokuIvDjW8Z7ifeCF6fe71PZeJtFk1Ozuru+iN/NoaQNdlyhScE5DOASrEfxYNNwjff+tf8gWYV4xd6Te/9bHlAjcsVCMWHUbeRSbGKlgp2jqccCvXrTxNp7eILtn1LTraKS3ginuIrmQSsVydyS7PnYcAgj5qyjrGmP4J1CxfWYlQeebZYSUmnLOSBLHt2nPB3AjFJxVtyo5jVbSdJ9O/X5dDivD/AIevfEupGxsTEsgQyM8rbVUDA5OD3IFUrqxuLO9uLSWM+dBIY5ABnBBxXV+G9S0bR/CWoPezzteX08cQitHUTJGnz7ssCACwAror/wATaVDJ4g1fSNSjhudSsIJI0B/eJMGwy9Mbsc5o5Y23HPGV41pRULx2XrdX1101fToeWCNy5QIxYdVC81qW+gzXHhu71lZV2W9wkBh2ncxYZzXo8Wu6LLrNzfjXFhuZLO13FJzAsrjO/c4UnI/ujrVTU/FWm2T61d6beQPKdXt7qBE48xVQbiP1Bp8kVuzN5hiJtRhTaen6XW3nuedaXpN7rF/FZWMJknlJVQSAM4z1PA6U9tHnTS7i+klt0EE4gaFpMSlvUL3HvXq99rmneFvE2iWdrctbafdTSajdnkYEoO1WA7D/AArCtNb023hmXV9Tg1B/7dhuJGDGTzIgmN3I5A4H4Uci2b/rQUcxrz9+NP3Wk1vd6tPpboeceVJuC+W+48gbeTVjTNPm1XVbXT4ABNcSrEu7oCT1P0r0u011ofEdxLeeKtNvIJlkWNvNkjaCNnB+SQL8jY/h5HFYWgXVkPi9BPBdPc2sl4wjnkGC5YEAngdz6UlFXXmbfXqjhN8lrRbW+/bVIpQ+Ary5814dS04QretYxPNIyedKOyjB69qo6V4Q1XV9dutHhWGK6td3nGZ8KuDjqAe5ruNE1W203R2sZb7SYL621qSaWPUVJKoOCycHDehqo+u+GLCDW7qG4u5W1HUVZFt3AmWNCH3EuD8pfPvjFNKNk3/WxyrG4u8opX6J289/u1OU0zwbq2rf2oLZYhJpuRPG7EMT83CjHJ+U1Sk0K8jsdLu8Rumpsy26qctlW2nI7cmvQNT8SaVZnXNW0fUIRc3xsruKDPzCRXPmKffufrUzav4WGpeH7uK+hFpYR3N6bf8AiWRyHWIcdQxOP92nyR7lLH4q/M4O3o+kLtf+BNJfM4q+8F32leIrDR9QuLaJr0gJOjF0GSV54Hfg1iajYzaZqVzY3AAmt5WjfHqDiu+uNR0jxFpGkQWEtyNStNTAjju2VpZEkfc2CoxgMf0rmvHk0c/jrWHixt+0FcjuQAD+oNRJJLQ6cHia06ihVWtnfS2qej+aZztFFFQemFFFFABRRRQAUUUUAFFFFABRRRQAUUUUAFFFFABRRRQAUUUUAFFFFAGXr/8AyDR/11X+tfZsQHkpx/CK+Mtf/wCQaP8Arqv9a+zYv9Sn+6K7cP8AAfBcSf778l+o7A9KMD0rCs/GWiahqv8AZ1rcyyylmRZVt5PJdlzlVl27CRg9D2rerc+fEwPSjA9KWigBMD0owPSlqut7bPfyWKzKbqONZXi7qjEgH6EqfyoAnwPSjA9KWo55oraCSeeRY4o1Lu7HAVQMkmgB+B6UYHpWVoviPTfECynT3mYRYz5tvJFuB6Mu8Dcp7EcVoPcpHdQ25WQvKGKlYyVGMZy2MDrxnrQBLgelGB6UtFACYHpRgelLRQAmB6UYHpWNP4r0m10r+0rid47YztBEfLLNM4JGI1XJbJBxgdqpz+PNCt7K1une9IupGijiWxmaXcoywMYXcMDnkUAdLgelGB6Vz9z430C2s7O6+2vNHeKXhFvBJKxUHDMVVSVAPBJAweKm1Xxbo+jm3S5nleW4TzY4re3kmkKf39qAkL7mgDawPSjA9KoWOs2eoXT29uzFlhjuFLLgPG+cMO/UEHPStCgBMD0owPSlooATA9KMD0paKAEwPSggY6UtIehoA8s+AP8AyT65/wCwnN/JK9TwPSvLfgD/AMk+uf8AsJzfySu/j8Q6XL4jm0BLn/iZQwid4ShHyHuDjB7cA0AaeB6UYHpWdBr+m3OvXWiQ3G7ULWJZZo9hwqnpzjBPI4z3q1e31rp1o91eTJDAhAaRzwMkAfqQKAJ8D0owPSqMOr20+uXWkIJPtNtDHO5K/LtcsBg+vymr9ACYHpRgelLRQAmB6UYHpUFzfW1nJbpcTLG1zL5MIb+N8E7R74BP4U6C5S4MoRZB5UhjbfGVyRjpkcjnqOKAJcD0owPSlqpfahDp4g87cWnmWCNUGSzN/QAEn2BoAtYHpRgelZmj+ItL16W+i06582SxnNvcKUKlHHXqORweRxxSaZ4j0rWIb6ayuhJFYytDO5UqFZRk9RyMdxxQBqYHpRgelYn/AAlukt4dh12J7mexlOEMFrJI+ckcoqlhgg5yKq6d490HVLeO4t5btYZJo4I5JrKWNZHkJChSyjPI7dO9HkHmdLgelGB6VlX3iLT9PnvIJXkaaztlu5o0QkrESRu9D908Z7Vqo6yIroQysMgjuKADA9KMD0paKAEwPSjA9KWigBMD0owPSlooATA9KMD0paKAEwPSvLNB/wCTj/FX/YKh/lDXqleV6D/ycf4q/wCwVD/KGgDxW6/5GzxN/wBhSb/0Nq1tM8OaxrMLzabp09zGjbWaMZAPpWTdf8jZ4m/7Ck3/AKG1eneBofP8DXarpk2pOmqRSC3hm8puAPmz6CuOUVKo0z73B4iWHyulOO+2vm35r8zzeeCa1nkgnieKaNiro4wVI7EVHXrGr6LbaxeeIvsot7++XUreQyZQMkRUbxnONo6H6VbTQNLl1vX7W30iyRFnAjupY1kgiURAlSNwMeTzuHes/Zs6P7YpqN5R1td/h8+v4Hkt1p15Yx28l1bSQpcx+bCXGN6+o9qrV6tHZabFYwXE1jaXRg8NNcKkw3KZFcYPWpbLRtCvNWtLp7G0S5udEW6jtY4g0bTkkErGWAJx/Dmn7N30/rf/ACBZtGMW5Reh5JRXsFpo2kzeIbuCHQESR7eDe88CNHbSEncWh3/KrADoflrL/sSybwRqDJYWMMtv57NeuodJ8PhRFJu3IwxgKRzSdNpFrNqbaXK+nbr/AF/S1OK07wvrmrWv2nT9MnuINxXfGARkdaz72yudOu5LS7haG4jOHjbqOM11Xw6IGpavkgf8Sm46n2FdD4L0jRZ/CtpdSael/NJcOt6vkLK6L/CMs6+WMc7uaFC9rf1rYdfHyw85+0V0rWsu93q7+X3nltXdT0u80a8FrexiKfYsm0MG4YZByPau2k0uCPwbDcaLo9lexyfaft1zcENJb7SQmDn5cLyMdT9a2vEKWOpza3a3FjaF7TSILiK6C/vt+F/iz0xxijk0v/WzZMsz/eJKOmqffRpfr9x5VeX11qNybi8uJbiYgAySMWOBwOar9TivVfEFjo5/4SPT49JsIFsrKC4hnhTEgdtu7nPTnpTtZ0bS7fTdYDaXYQaPDaRvpmoRkebPLxj5s5Yk5yMcUOm1r/XX/IVPNafLFKDV7duvLb/0paeTPNdU0q80a+azv4hFOqqxUMG4IyOR7VUjkeKRZI2KOhDKynBBHQivYtZsIrvV9bubLTrTU9ZiS0WK2uQHURlBuYKSMn+VPsPDeiNq+sS2enWc6wz26vGYTcomVzKiKDwc9D26VXsnfQyjnMVSTqR1sr/O3ztrp31PHbi5mu7mS4uZXlmkbc8jnJY+pNT6bpN/rFy1vp1pLczKu8pGMkD1/WvTdO0/QtZkvLu50q3sf7EvZZbi2MIjMlvtJRWX1BAFc/8AD++MWsa/fQqkLrps80aLwFIIIA+lSoK6v/Wh0PMG6U3TjZxtvtrtt5a/M5ax0PVNTu5rWysJ554QTJGi8pg4OfxqgQQSCMEda9102bT7HXbC8sZEEniWYXMig/6tFhJK/i5zWH4c8OWFz4ZWS8tbKeO4trh/MS3BdXGcbpS2VYf3Qvam6TRzxzm15VI2Wlu+t7/c00eVW11PZXMdzbTPDPGcpIhwyn1Bpju0js7sWdjlmJySa9UFjo7RWmmtpFhtn8PG7ecJ+980LwQ2eOn45o/4RywTwHcSz2ti7jS1uIZ4LfafM6/60uSzeowAKPZv+v68jX+1aSabi020jymivY9d0PSNM05IJNHt0tZZraP7VHaHNvGceYzzHqSehHSm6zomiRajp0P9kRxqdWhjhkFukcckJPKk7yZBjndgUeyd7EwzmnJJ8r1v+B49RXrP/Eo+zSzjw/pAaHXv7OQGHjySeSRnk+56Zqzpnh7QYZdV8nTY7ySLVnikhECztHB2ADOuwdfn5xQqbez/AK0/zHLN4RTcoP8AA8dqQ286263BhkEDNtWQqdpPoD0zXqenWmhwLokEej2M8V/qlzbu9ygeRYg3yjIOM9OeelUdVLf8KzntLKztZYbPU5opT5YLwoD8r5zkMeBu7ipcLK/9dP8AMtZnzTUVHd219WvzRwltpF9eadcX8EO62gdI3fcB8zHCgDqT9KuXXhHxBZCI3OkXUQlkESFk4LHoPqa3rL5fhpYGLodeXzsf7g25rr/GcKx6R4sDW0lgk0sMq3Mkwdb1hj5UX+H8M9KrkVr/ANbXM6mY1Y1lBJWba+5pd/O+i/zPNbjwZ4ktYvNn0e6jTIXcVHUkAfqRVK50PVLTU49NuLCeO9lx5cBX5mz0wK7G8YY+HvzDhVzz0/eiur1S8s5JNR8RzSJ9t0Ca6to1J5cuf3R/Asafs132JeZV4Nc0U732vvdpdXu/zPJG0HVU1caS1hONQPS32/N0z0+nNLFoOpzS38S2rCXT4zJcxsQGRQcE4PXHtXqN8kNt4j1/Xbi/S0aKxgtYLl1Z9sskYBYBQSSB/Ohbe3m8d2ms2s6T2Wq6VM08iKQrMqbX4PI5Cnmh07f16/5ErNqjjfl+zfrvZNr7tup45RRRWJ7oUUUUAFFFFABRRRQAUUUUAZev/wDINH/XVf619i3MElzpE1vFJ5cksDIjj+ElcA18da//AMg0f9dV/rX2bF/qU/3RXbQV4WPguJHbGp+S/U4bQtbnh8MweHLbStRtdctbEwBXs3EKSJGQG83GwqWAIIJzkcVz2mQ3Oxm0m38QR3H9l3I1k33nYe48sbdu/gvvzgx8Yz7V62ro+drK2OuDmnVu3e77nz60t5Hk9p4TeSexgnk1swXWg/aLtTeTgPdLs2ljnhhk/KMdOnFULuZrmaCPW01+e4bw9ausdl5wYXRL4Z1jwQ2cctx1zXs9VV060TVJNSWEC8liWF5MnlFJIGOnVj+dNu7/AK8/8/wBaL+vL/I821C51vTF1CLUbXVJ7zUPDsMUTWsTyr9qVJPM5XhGyynJxntUlpo7Wvjk362d6NRu9Di+yXB81ovtCo4YPztU42cN+HOa9ODBuhBwcHBoyM4zyelDd/69f8w/r8v8jw/SbbxGNG18vJei5Okyi5iWC8Dvc4GG3SkqXHzf6rg5+leqW+l2WmeE5rZ7e7u7eSBnuInd5pZiy/OPmOSTzwPwrdopPVWDqeWJc6xJ4f1W00dtbuNGhjgEMlxbvDdovmYmjjLAM+IxwSM84yavWMSi70X/AIRqDVobIfbdovhMAH8pdpIl+bbu6bu+cV6LRTDqeKeHbfxEtprTTyXYuTpM4u4vIu90lxt+U7pSUL5zjyuDn6VtLpes6Ss6aK2pvcXfh4yyNNM8ha6BUAgvwsm0tgDHQccV6aLiFgSs0ZAYqSGHBHUfWpKX9fn/AJh/X5f5Hkepw7vCJHheDWorQ3kZ1FdQS7LMm1t2BnzSN23d5f4d66/wFFqEfhBkuppJGMkhtt8UseyM/dUCYmTA5wW5rqy6BdxZQp6EnihZEfO11bHXBoez8w7HmmnGWw0PwXrbWdzdWlhBLFdpbxGSSJ2XaZNg5OGVgcZPzdKua3Nf+JtZ8L3mhPdadtmuh9qu9PY7F8rqY22kA9ATjmu3t4LLTYtkOyGOaUuAX4Z3OTjPqcnAq1Tbu7geca1ptp4ZtLGGzl1sazDFKba+tLNpxO8j73SQKpXDPg4OMcYIqzBqd14d8RXGqa7pt4Rqdla4ks7Z7gQyorb4iEBI5bIPQ88131FIDloZzd/EC0njikiB0dmlSVdrrulXYGHY8Px9a6mq8dlbxXs94kQFxOqrI+SSwXO0ewGT+dWKOgdQooooAKKKKACkPQ0tIehoA8t+AP8AyT65/wCwnN/JKtata3tp4s1/xBb2NzNJp7Wc8Sxxkm4Ty2WVE/vHaenqBVX4A/8AJPrn/sJzfySvUtwBAJGT0GetAHl5sdT0q9vr06fdXV5NoTzTCAsjPO824oHHIIBxgc4Xiudh0e/1LwV4mtZ7K9ltYpbW6s4Y1u0BAP7woJj5h4ByPXoOle50Uf1+NwPKdR0CHULvWbqzh1aK3t9Bt307Y88TeYvmlc/xM444bJ55HNUPE8Xie6122kaW4i32lu1hKtvdOY5dv7wgQkIG3dfMGMY969kyDnB6daWncP6/L/I8q8QaPqFxL4m1JJdXS9tr21+wm3mlVVBWISFEHByC2eDjHtRqtpd6Ja+JdOtbTUrnTTc2piDzXDhA6EyvlCZHXcBlUPU9q9VBBGQciil0t/XQFoeKJo8914W0S41yx1KaLT9ckVliW5Dx2zBtu1SfMK52YJywHfrW7qyXm+/+3w6s+iHW2N2tqJfMMP2dNmAnzmPf12/416WZY1lWIuokYEqpPJA64H4j86UyIF3F1wDgnNH9fl/kH9fn/meZasqRX3h2WxtdeuUjRBbWUq3KkAycuZAcKwXqsvBXHQ11fiHcPE3hZ2z5Au5Vb03mF9v9a6JZEfO11bHXBzUF5bWl5FGLpUZEkWWMlsYdTkEGncDy+xs9Z0mCa80+wuftGo6he6fJ8hGwPMzRTkf3V+bn0YVbXS7+zsvEOiaTZlGvdTitoHnjfyhELePe7EclcKwyD1OK9K+0QhkUzR5dtqjcPmOM4HvgH8qkoTt/X9f0wOQ8LQ6zpuo6tp+rxWm64xewvYRuIQW+V1+bOGyobGf4q56TS9QuPhh4Uso1u7a6W+tSzxxZkgAc5fawIGPcYr1Cil/wPwA84g0q80jxL4lk1PUL3UbdtDT/AEu7iRRgGXKAoqqcDn15rsvDCTR+FNIS4BEy2UIcHrnYM1evbO31CzktLqMSQSjDoSQGHpxU4GBgdKFtb+uv+Yra3/rp/kFFFFAwooooAKKKKACiiigAryvQf+Tj/FX/AGCof5Q16pXleg/8nH+Kv+wVD/KGgDxW6/5GzxN/2FJv/Q2p2cd6bdf8jZ4m/wCwpN/6G1dxovl6P8PLzXra3t5dRa+W1Es0SyeSm3OQrAjJPGSK4aqvNn6Fllb2WXUmldvRfNs4mivUbvw7pniG107VLwGwmk0mW8uVs4gN5jYANs6cgnp7VQtvh/p9/c2tza3tyNMm09r0rLsWYbW27ckhRknqeKn2cr2OmOa0LXno/wBe1/kee0V358D6LFeX7S6pO1lbaet7+4aOSRTuwY2KkqTx1BxzRpngSx1TR5LtX1C3d7eW4gacxBWVc7RtzvbIxlgMUuRlPM8OlzN6adO+pwFFeqWmlaJ/angxLG3eG5u7cuzSRRurja2S47tnp7VkWfg3S7mXTLe+vbtL/WPNe38iJfKiAJxu7nOO3Sm6b6ExzSlvJNf1K/8A6SzgqK9A03wNpF1Fo0FzfXqX+qLOIxEimNGjJGSTzg4rNuvCljF4Q/tW2ubi7uUAM/k7DHA27G11zvH+9jFS4O1zRZjQcuW73tt5tfmmcjRn3r03wJa6fdeC5rO9t4S2oag1kkzIC0bNDlSD1HzAfnVqXRbfSvh5qOkSWkTapDbxXE7+WDIryS4Cg9eFUfnVOm0r/wBd7GE81hCq6TjrzJfJ6X+T0PKKK9Fufh3ZR2kEqz3sLi9gtpknMRYiQgZCoSUIz0aquoeCtMEMx0u6v5pbXU10+dJIlJcnvGAefoevtSdORrHNMNLZ/gcJW3o/im/0WyezhitJ7dphOI7mASBZBwGHvXV3Hw5szPpSw3dzAt3eNayrO0cjIVUtkeWSAeMYPI707/hXulTajaWsNzfwObaW7uYbgxeZGinAHBwCx5yTjFNQmtv66mVTMcFUjyz1W+3a/wDkcjJ4q1WaPVlkkjZ9VKm6lKDeQDkKD2HtWLXoDeB9GjubqR9TuDZwad9tZYXilkRg2CjFSVPsQaddeBtFEU6Wl/fm4Ol/2pCJY0ChMfdYjkt9OKThL+vn/kyqePwkNIK1/LyS/BWPPaK7+/8Ah/Y2GhPNLqRS/SzW6w8sQjcnkxqud+cd8YNO1XwRolkurRQX1+9zpcMVxKHRAjI+Mqp67sHr0odOS3LWZ4aVrNu/l6L9UefZNOVnjZXXIIOVPuK674iWWj6frFtDpdvLAxto3kUhQmCoIIx/F1zXWLp9o/iCxs5reOeHSfD4uoLdxlZZSNxJHfk5/Cmoatdv+D/kTPMYqlGpyu0k393/AAWjh9S8cavqlndW8q2kf2vaLqWGAJJPt6bm71zefevRtPuF8S+ErjUNTtLT7VZajbrBNFbpHuDuAyHaACMVu6++kpqU+n3raZNdNqsC2EFtCokgTcu4SEKOCM8HNPkcrNvc54Y2GHl7KFK1nrbyt5dmu1kjxzPvRn3r2bWNE0278Qp4iS0gSx0prhL6JUAUvDzGCP8AayPyqtJo4n+Ieqalb6XHOlhp8cyWiRDbJM8YCrjp1JP4UeyY45xTkr8vS+/W6VvxWvZo8jGSMjOBSV64NG+yfEa8s/s4hsdb0ySQwlcBCUyRjsQy/rXkhGCR6VEo8uh24XGRxGy6J/ff8mmXoNYu7fRrvSVKNaXLpI6suSrL0KnsaoUUUjqjCMW2luFFFFIoKv6brF3pMd4toUU3cBt5HK5YIeoU9s1QopkyhGa5ZK6CiiikUFFFFABRRRQAUUUUAFFFFAGXr/8AyDR/11X+tfZJ/wCPI/8AXP8ApXxtr/8AyDR/11X+tfZsQBgQHoVH8q7aCvCx8FxJpjV6L9TyHQtM0rSfCfhDVdLiitddu7i3RjA217pWbEgcD7w27jk9MZ4rXg8Z6ve+Mo9MtbqOSwvmuYLec6eVjieNW5Vy+ZSCuCNqj0NdjpXhPw9ody9zpejWNpO/BkhhCt+dSQeGNCtdUfU7fSLKK+dzI1wkKhyxBBOfcE10PU+ePPtC1zWNL+GWkM2srcaheyFLbZYNcS4AYlAnmDew2kksw4rqdB1W48V/Do3d5cCwuLmGaF7hBs8shmTfgn5TxnGeD3rUk8I+HZbKWzk0Sxa2mn+0yRGBdrS/38evvV2HSdOt9NbTobG3SxYMDbrGPLIYkkbemDk0nrcfVWPOrDUE8G6dqOm2ul6dZavH9lV7iGRmtZfNfy1mcdVIOSQeTxyetbNzqOpaVfaSNRnsNVuU+1lp4Lfy22rDvCgbm2sSMHnkYrorPwxoOn6bPp1npFlDZXGRNAkKhZP94d/xp9j4e0fTI7aOx0y1t0tmZoRFGF2FhhiPcjg02wVkzzqw8f8AiebRtS1CezZYzpcl/byS2XkxxOoBCA+YxlU5+9henvWrceLNf0JNUGpvYXkiadFfW5hiaJIi7+XsbLEsoOG3cHGa6qDwl4etvtvkaLYxfblKXOyBR5qnqD7H0q8+l2EkryvZwO7wfZ3LIDui67D6ryeKNP6+f/AD+vy/4JxGueIfEfh/TLS1a8t9Tv7268pLixsNxiXyy/8AqvM+Y8cfMOOa6HwzrOo6l4XN7qVo0F5EZUZGTYX2EgMVyduQBxk4qePwj4di0iTSU0SwXT5G3vbiBdjN6kevvWjZWFnptlHZ2NtFb20YwkUSBVUfQUnsw7HmUOl6drMfw/t9WtoLu3ube6uZknUMrSMiuSQe+WNTLqS6VoXiHTdMN1d2B1FbLT47fM0g3IpmSPJ5CfOQM8YI7V1q+CdFn0i30zVLK21G3tJHa2FxED5SsSQo+gwM+wrXh0nT7dbVYLKCJbTP2dUjCiLIwdoHTIJ/Om2r/wBf15AcLoNppWueE9R0LUdFmW30uRmtbTU4MOkRUmM4yemWUHP8NUNMt9N8P/CjS/7N0theazbwQzLYQhpp8rl2xkZITeetemmxtWupLkwRmeSIQvJjlkBJCn25P51HDpVhbrZrDaQotkhS2CrjylIwQvpxxR3+QHncN+v/AArbWLRLS8spNEkD2sN5HsljjDCSHjJ7fKOf4a9PU7kVsYyM1k6v4fttWVgQsTSvELh1TLSxxvvCE+mf5mtehu4BRRRSAKKKKACiiigAooooAKQ9DS0h6GgDy34A/wDJPrn/ALCc38kq/r9jaaZ4wPiK/t7XU7Z57eFH84i50+TIUCMfxKSQSoweT1FUPgD/AMk+uf8AsJzfySu/fw3okutLrEmk2bakvS6MKmQenPr70Le4PY4LSNV1jRtJ8TXN7r0M0n9ryWtsv2JnZZSwHyqHy2cgKuQB61Rn8QeI/EGhaY/9opp11beIlsZJJLPYZOAVLx+Z8uMnK7iDxyK9Kn8MaFdNfNPpNnI1+FF2WhB87b03euKb/wAItoH9kyaV/Y9kNPlYO9sIV2Mwxg49eBz7ULz8vwsD/wAzmLzVdYgfXo9KW0S4iv4UeZLcO5QwKzOELr5je2fu+uKq2N9qWqeP9Pu4ddtpdOn0QTmFbYhZhvAO3LcEtzkgkDj3rs73wzoeo28tve6VaTwzOskiSRAhmUBVP1AAH0qWTQ9KluLKd9OtTLYgrav5QzCCMEL6DFH9fhYP6/E4fR9e1nUbfSbDTrvS9KEWlxXsxltiUkBZlCIu4bVAXk84yK27bW9THjhrC+ubaKxn3JZwpDu87aoYkShuGHOUKjgZBNa1z4V0C8is4rnRrKaOy/49leFSIv8Ad9Kmh0HSLfV5dWh021j1GYbZLlYgJGHuad9fvF0OfvYjqfifxFbSXhs/K0qKCG4DYMPmmQs4PrkL+VZOgaFoklvqfhnU/D2nC4t4ormbyGMlvcZDBZMHlX4bIPPua7K40O3udZe+lCPHPaG1uLeRAyyruyufplh/wKpNK0HSdDtXttK062s4HOXSCMKGPvjrS6WH1PO9Ht9N8O/Cixm0zTCl/q8MUEgsoQ005OdxA43EJvPWrOlWela34L1XRdQ0WZYdJMj2dtqcG2SKJkYxnGT0+ZQc/wANegQ6Vp9ulokNnCi2YItgqgCLIwdvpxxT3sLSS4lne3jaWaLyZHK8unPyn1HJ/OiWt/MFpY87tdI03Q/hZpWo6bYwWtziwuneJMGSTcgJPqSGYfia9NrKvtDgurPT7GIi3s7SaKTyUXhlj5VPYAhT+FatU3cSVkgoooqRhRRRQAUUUUAFFFFABRRRQAUUUUAFeV6D/wAnH+Kv+wVD/KGvVK8r0H/k4/xV/wBgqH+UNAHiV7KI/FviUFXOdTm+6hP8belaek+KdS0RZksJpkjmA82J7fzEfHTKsCKz7r/kbPE3/YUm/wDQ2rd0rwvd6tpk2pLdWNtaQyiJpLqfyxuIyB0rhqX53Y/QMt5P7Np+1a5fNX6suaR8Qbu01TUNS1Bry4u57F7aB1iwImOCvy4wFGOgFZ7eONcbU01A3c/2hIfIXFsAgj/ubNu3HtisyeEwXEkW9JNjFd8Z3K2O4PcVHUc7PQjgqd3JJaq23TsaUvjDVZmumaaQfaoBbSqlqFUxg52gBcKPpiprXx1rlnYR2UN1KII42hUG0VmCHqu4rnHtmsfmlwfQ/lS5inhINWaj/wCAmpbeNdZtIbGKG4lC2DFrYm1BaPgjAJXOOTx0p1p451yxsRZ215cJCN2z/RgWj3fe2sVyufYisit7WvCGr6Cti15HGwveIfKfdk8cH0PIp3bRnOjQUlGfLd+S1tr+r+8pW/i7VbV9OeGeZW04OLU/Z8+Xv+925z75p03jHVp9KbTHuJvsrAKyrbAMyg5ALBckA9iam8Q+GNR8MXEEGoiLzJkLr5T7uAcHPvmsbB9KTb2Kp0qVVKpDla6O3n/nf5lq38RX1pYpZQSzpbx3K3aqIOkoGA2cZ/DpVmfxlrFzJfyS3Vwz3+z7S3kYL7Pu444xjtisznOKME9qOY0eHi3dpX9Pn+aNy4+IGv3ShZbuQgSpNkWagl0OVYkLyeB1qqvjHV0MxS5uFaa6F47Lb4JmHRunH06Vm4PpRg+lHMyVhKaVlGP/AICdXpfxJv4tZs7rVhPdWtvK0vkw2yxHeylSw2qMnnPPXvTtY8fRPPYz6JbXVtd24cSXklqiPMG/hZEUKVHuK5KjB9KfO7WMv7Opc6nZdttOvS/mzTm8Y6rO1wzzOPtFv9lkVLRUXys52gBQBz6Uf8Jjq+/f9om3fY/sH/HsP9R/d6fr1qDTdLvdXvPsljAZZ9jPsyBwBk9fanaRpdxrWr2um22BNcSBFLdF9SfYDmhXehcqVKKd+XRXemy/pfgSy+MtXn0wafLPK9uIxCC1qC+wdF37d2PbNJP4w1a5lv5ZriZnv4lhuT9mxvVcYHTjoOlaUXg26ltJbz+0dMhs0uXtkmuLjyxIy9cZH41XuPCWqW2h2usMsLWdzJ5aMkmSCSQCR2BIPNGrMovDXsnHft13+/T8DO1LxJf6xFbR38kswtk2RMbbDBfQsBk9O+a1dQ8ayTTaNf2C3lrqdjaC2kmWM4fbwpH4HBBqynw/12STVI0S3Z9NOJ1EvJO3d8vHPFUbHwrqeoeH7vW4ViFla53l3wxwATgd8ZFPX9RXw0krSjZabae90tfqQX/jPWNSEC3NxL5cEnmxxx2ojQP/AHiqqAT7mqc+v3dzrB1aV5mvjKJjL5GPnHQ4xjtW3D4K1J7W3mnuNPsmuU3wQ3d0scki9iAex98VQv8AQ57HRtP1QyxyW94XUbM5jdDgq3vSd1qy6boX5abj20Xzt+D+4ZL4v1ae21C3kubgw6hL5t0ogx5jevTjoOlLeeMNWv4LmG5uJ3juTGZgLfbv2DC8gdhWbRS5uhusNFO6S+70/wAl9yOj0XxzLp8JW7S6uGtrOW208CHAhMnUk4yRj61y/wBoX/nnN/36b/CpaKG77hTw/s5OUbK/l/wfUi+0L/zzm/79N/hR9oX/AJ5zf9+m/wAKlopaGtqnf8P+CRfaF/55zf8Afpv8KPtC/wDPOb/v03+FS0UaBap3/D/gkX2hf+ec3/fpv8KPtC/885v+/Tf4VLRRoFqnf8P+CRfaF/55zf8Afpv8KPtC/wDPOb/v03+FS0UaBap3/D/gkX2hf+ec3/fpv8KPtC/885v+/Tf4VLRRoFqnf8P+CRfaF/55zf8Afpv8KPtC/wDPOb/v03+FS0UaBap3/D/gkX2hf+ec3/fpv8KPtC/885v+/Tf4VLRRoFqnf8P+CRfaF/55zf8Afpv8KPtC/wDPOb/v03+FS0UaBap3/D/gmPrsyvpwASQfvV+8hHrX11H4hthEg+xarwo/5h03/wATXyTr/wDyDR/11X+tfZsXECE/3R/Ku2h8B8JxGn9c17L9TL/4SK2/58tV/wDBdN/8TR/wkVt/z5ar/wCC6b/4mqNt430691BLe0s9UuLd5PLW/isna2LZx9/uM98Y966WtjwTI/4SK2/58tV/8F03/wATR/wkVt/z5ar/AOC6b/4mtYkAH2qlo+px6zo9rqMSPHHcIHVHxkfXFAFb/hIrb/ny1X/wXTf/ABNH/CRW3/Plqv8A4Lpv/ia1iQOpxRkYzmgDJ/4SK2/58tV/8F03/wATR/wkVt/z5ar/AOC6b/4mrV9qUVlcWVuyM8t5N5UarjsCxY+wANY93420631CWzgs9TvvIfy7iays3ligbuGYdx3AzigC9/wkVt/z5ar/AOC6b/4mj/hIrb/ny1X/AMF03/xNWLPV7W+1K/sIfM86xMYm3LgfOu5cevFZP/Cb6a+ofZraz1S7hWUwve21k8lujg4ILjrg8EjIoDpcvf8ACRW3/Plqv/gum/8AiaP+Eitv+fLVf/BdN/8AE00+JtPWCWQ+cHivRYmHZ85lJAAA7gghs+nNXNM1OLU4ZnjVkeCd7eVG6qynH6jBHsRQBV/4SK2/58tV/wDBdN/8TR/wkVt/z5ar/wCC6b/4mteigDI/4SK2/wCfLVf/AAXTf/E0f8JFbf8APlqv/gum/wDia16KAMj/AISK2/58tV/8F03/AMTR/wAJFbf8+Wq/+C6b/wCJrXooAyP+Eitv+fLVf/BdN/8AE0f8JFbf8+Wq/wDgum/+JrXooAyP+Eitv+fLVf8AwXTf/E0f8JFbf8+Wq/8Agum/+JrXooAyP+Eitv8Any1X/wAF03/xNH/CRW3/AD5ar/4Lpv8A4mteigDI/wCEitv+fLVf/BdN/wDE0h8RW2P+PLVf/BdN/wDE1sUh6GgDx34GavDZeBLiJ7a+kJ1GZsw2kki9F7qCM+1emf8ACRW3/Plqv/gum/8Aia4P4A/8k+uf+wnN/JK7C+8Y2tlrz6PHpmrXlxGIzK9pamSOIPnbubPHQmgC5/wkVt/z5ar/AOC6b/4mj/hIrb/ny1X/AMF03/xNa+aRmCoWwTgZwO9AGT/wkVt/z5ar/wCC6b/4mj/hIrb/AJ8tV/8ABdN/8TWlbTi5tYp/Lki8xQ3lyrtdc9iOxqWgDI/4SK2/58tV/wDBdN/8TR/wkVt/z5ar/wCC6b/4mtfNGR60AZH/AAkVt/z5ar/4Lpv/AImj/hIrb/ny1X/wXTf/ABNa9GaAMj/hIrb/AJ8tV/8ABdN/8TR/wkVt/wA+Wq/+C6b/AOJq4upWjaq+liYG8SFZ2iweEJIBz06g03VtSj0jSLvUZUaSO2iaRkTGSAM4GaA8ir/wkVt/z5ar/wCC6b/4mj/hIrb/AJ8tV/8ABdN/8TUur65aaLpqXt0JmEjLHFDDGXklduiKo6k1Npmox6pp8d2kFzbh8gxXMRjkQg4IKnpQBU/4SK2/58tV/wDBdN/8TR/wkVt/z5ar/wCC6b/4mtGK48y5nh8mZfJ2/O6YV8jPynvjvU2aAMj/AISK2/58tV/8F03/AMTR/wAJFbf8+Wq/+C6b/wCJrXzxmjNAGR/wkVt/z5ar/wCC6b/4mj/hIrb/AJ8tV/8ABdN/8TVzVNRh0nTLi+nyY4VyVXqx6AD3JwPxrGvPGVtaa4dIXStWurpFjaY2lr5iQ787dzA8dD+VAF3/AISK2/58tV/8F03/AMTR/wAJFbf8+Wq/+C6b/wCJqK28WaXdaxq2lRvKLvTFDzq0ZAYbQSUP8WMjPpkVVl8c6Wkdg0NvqF015bpdBLa1aRooW6PIB90dffg0AX/+Eitv+fLVf/BdN/8AE0f8JFbf8+Wq/wDgum/+Jqtqfi+w03UDYrbahe3CKrTrY2rTeQrdC+OmcZx19q0bHVYb+7vLVFdJbVkDBh1VlDKw9jyPqDQBX/4SK2/58tV/8F03/wATR/wkVt/z5ar/AOC6b/4mteigDI/4SK2/58tV/wDBdN/8TXnnhe5W7/aH8UTJHMitpcWFmiaNukPVWANetV5XoP8Aycf4q/7BUP8AKGgDxW6/5GzxN/2FJv8A0Nq9B8JXtqvge/sWn0b7W96siw6o+EKheT9a87vTKPFviXy1Qj+05s7mI/jb2pN1z/zzi/7+H/CuKo7TZ99l9ONbLaUHdW12fRs9W0TxFb6TY+HrIajZRqNRnF+sZUp5Rbjk/wAB7evFaOk694ftNJSO1nsVWO4uPtUEtyIUmUsdpK7GMg24wARivGN1z/zzi/7+H/Cjdc/884v+/h/wqed/18v8jWpllGd229Xd6Pu/89PRHqNjqy3kPgvRLOeGSF5D9ttlUNnEu5VcdcY5xXQaxrdxY3+kSlzd6M19NbXM3nJJuMmR5eFHAUZxXidvdX9pcR3FuVimjbcjpKQVPqDitC88T+JNQnt5ru/eaS2ffCXmPyN6gbetNT01/rYzq5dGVROO2t7p3u7+Xnv5HSfENoLC/svDlm2620qHYW7tI53MT+ldj/wk2gXGpXS399BLb2K21/ZkOCHlSLayD1OccV41c3eoXt1Jc3JSWeVizyPKSWJ7niot1z/zzi/7+H/CkptXt1N5YGnUpQhNu6T1Se7abe3W34nrkGt6dqF9pF1ca3HBdJpMm5llVD5zPnYXZT5Z564zU2r+JNNtptau9N1K1+1yaXbrHIjq7PMHO7BwNzAd8Dsa8d3XP/POL/v4f8KN1z/zzi/7+H/CjndrEf2ZR5k7u3a3ne2x7FHqujy6/dagmtwwXMlhbZMUyQiaT/lpmQq2COMgDmtixuNPOp6zqun3UCQzajbrFNC6Ric+WCY9zDBBPUDmvBd1z/zzi/7+H/CtPTPEXiDRo5I9NvGtkkOWWOYgE+uMdapVNdTGtlacf3cneyWqdrK3ZeR61Y63a2X2pL+S1tdWXUZXvoJ7sRB0P3QTsbzEC4G0Yqjo3inT7Q+GbWO+tILF3u/t0JwQqFmKKxIyBzxXkc1xe3EzzTbJJXYs7vKSWJ7k4pm65/55xf8Afw/4VKqS0NP7LotPmb18n2a/C+nayPWrDxJpF1J4cu9au7aaeC5uldmC5iU58osAOFHGOOKtN4k06PWIJZbyxNxDp90v2k3YuC7HBRWbYoJznA5rxvdc/wDPOL/v4f8ACjdc/wDPOL/v4f8ACj2jsU8soN3u+vR9W3+v5Hr+k+K7X+0vDl5datClzNYTw30xYDDZ/diTHTnpXPeCJpP+FnRG8u47m4kMyfaEfcruUYAg981wO65/55xf9/D/AIVLb3V/aXMdxb7IpomDo6ykFSOhHFHM7psv6jTjCpGF/eTW3q+3nb0SPR9JuIP+EEXTGm0P7dFqErSQ6q+NoxjK++afaa7psel+H9HuryFrSa1lt7za+fIcS7o3PpggH6E15pPc311cSXE4jeWVi7uZDliep6VHuuf+ecX/AH8P+FJSY3gYSu5N6tvZ6N3/ACvdHsUvi3TrDUddvre/gkLarbSoqvnzYwoVyPUYzUOp61odrZ6voumX8BsItLcQEOMSzSSb2A9SBgfhXke65/55xf8Afw/4Ubrn/nnF/wB/D/hT55WsZxyyimnd6W6drW6eT+9nr0d74e1jxFFrV3d6NJptxbotzbX2fPt2RMYjHcE46VzOpbY/hdp6kY87VZpIP9wLg49s1w+65/55xf8Afw/4VZn1HU7q3t7ed1khtlKwo0pwgJyccUnK9/P/ADuaU8Gqco8sm0mt09kml0311fZDKKh3XP8Azzi/7+H/AAo3XP8Azzi/7+H/AAqLHpe1XZ/cyaiod1z/AM84v+/h/wAKN1z/AM84v+/h/wAKLB7Vdn9zJqKh3XP/ADzi/wC/h/wo3XP/ADzi/wC/h/wosHtV2f3MmoqHdc/884v+/h/wo3XP/POL/v4f8KLB7Vdn9zJqKh3XP/POL/v4f8KN1z/zzi/7+H/Ciwe1XZ/cyaiod1z/AM84v+/h/wAKN1z/AM84v+/h/wAKLB7Vdn9zJqKh3XP/ADzi/wC/h/wo3XP/ADzi/wC/h/wosHtV2f3MmoqHdc/884v+/h/wo3XP/POL/v4f8KLB7Vdn9zJqKh3XP/POL/v4f8KN1z/zzi/7+H/Ciwe1XZ/cyaiod1z/AM84v+/h/wAKN1z/AM84v+/h/wAKLB7Vdn9zKOv/APINH/XVf619i3NubzSZrZZDGZoDGHHVcrjNfG2uGY6cN6Rgeav3XJ9favruKbxD5SY0/S/uj/l+k/8AjVdlBe5Y+F4ilfGprsv1OFiXxAJPDmmQWOv2N7prwQXIhK/YJYUYB3LfxZUZA4POMVV0XQdfh+IH2m7W4S5W7mkkulsDtlhO7YrXBlwVwV+UJkYHHGa9H87xD/0D9L/8DpP/AI1R53iH/oH6X/4HSf8Axqui+tzwOljz7w3ot5FrOkldD1G01q3mZtZ1OYnyrpNrAgNu/ebmKkDHy47YqN9GkjtNEGveG9S1TT49NEUdrboWMFzvJLMm4YJXGG7YPTNei+d4h/6B+l/+B0n/AMao87xD/wBA/S//AAOk/wDjVIDyDxHp95Kum6Zrts961rpcQvZ2gkuvsOWcmT5GAD7QAS2c7c+ueyks/wDip7bQ7Fc6PqflaoSv3VSIAMuOoDEQn/vqtXVPDkmtXsN5qfhnQLq4h+5JLdOSB1x/quR7GtBYdYS8N2uk6QLgxCHzBeSZ2A5C/wCq6ZNNPqJog1lWXxv4ZmYHycXUWewcoCP0Vq43VLbX9P0OXQbO01+LUobmeWxvdMK+Rcb3LqZmP3cbsEHHTgmu7nTWrny/P0rSZPKkEke69k+Vh0I/ddam87xD/wBA/S//AAOk/wDjVIZzVneXWleONbgudI1aRNSa1EV3b2peFcRBWLP2wawZbfxFaaVpOg2lnr9rqmnSJEk1mV+xXEYkGXkb3QE4ODknrXofneIf+gfpf/gdJ/8AGqPO8Q/9A/S//A6T/wCNU76itpYypNHZviZDf/Z5fsn2AyM//LP7QGCKT/t+WzD6VP4Yy+q+JZ1/1D6ltT3KxRq3/jwI/Cr3neIf+gfpf/gdJ/8AGqhto9as4fKttK0mKPczbVvZAMsSSf8AVdSSTSX9feM3KKyfO8Q/9A/S/wDwOk/+NUed4h/6B+l/+B0n/wAaoA1qKyfO8Q/9A/S//A6T/wCNUed4h/6B+l/+B0n/AMaoA1qKyfO8Q/8AQP0v/wADpP8A41R53iH/AKB+l/8AgdJ/8aoA1qKyfO8Q/wDQP0v/AMDpP/jVHneIf+gfpf8A4HSf/GqANaisnzvEP/QP0v8A8DpP/jVHneIf+gfpf/gdJ/8AGqANaisnzvEP/QP0v/wOk/8AjVHneIf+gfpf/gdJ/wDGqANakPQ1led4h/6B+l/+B0n/AMapDN4hx/yD9L/8DpP/AI1QBwfwB/5J9c/9hOb+SVZ1SG4s/iZd3skHigQSpa+UdKj3W8pXduEvHbI/Amsb4GSasvgS4FnaWUkX9ozZaa5dDnCZ4EbcfjXpvneIf+gfpf8A4HSf/GqOoHCX/he5e51rWE0+6bVI9dhkspQWysOYg7IM42kb8+uDnpWxaaTqCeJH0x7eUaTYzy6hBKR8jtIPljB9UZpDj/dro/O8Q/8AQP0v/wADpP8A41R53iH/AKB+l/8AgdJ/8ao6W/r+tA63OK8OeGJZ9V0OXVdOn22WiRbPO3BY7hZSRkZwWA556VT8PaLex6zpZ/sTUbXXYLln1fVJj+6uY8PkBt37wMSuBj5cdsV6D53iH/oH6X/4HSf/ABqjzvEP/QP0v/wOk/8AjVNsVtLHB+GPC1xpQ8LXyaddw30kdzHqTszFtpRiivk9N2MDt2qto3gKFj4VF7pN1tns511dZJHw5ABjWUZ5AOcA8V6L53iH/oH6X/4HSf8AxqjzvEP/AED9L/8AA6T/AONUdRnlGpeH/EM2h+H0u7S7ltYLSSAwvYtdvFL5p2MUEiEHZtw5Jxjtmtu88I3OpS3h1S0u7yWDw7AkErkruul8znCtjzAdp6nGetd553iH/oH6X/4HSf8AxqjzvEP/AED9L/8AA6T/AONUh31OJg0OW28aWmsTeH5rm+udDjVbrbjZdKrbhI+fkJUquawNC0XW/s/iIjRbi0ivNIZfs6WbQK1xu5GGkcyNg/f43CvVfO8Q/wDQP0v/AMDpP/jVHneIf+gfpf8A4HSf/Gqd9RFPxTHbN4eiS90rUL+MOh26euZ4WAysi4IIIPcc8+ma427s9Uu7PSpfE2japq+kRvcKLURhrjll8h5o1IDEKGHsSCea77zvEP8A0D9L/wDA6T/41R53iH/oH6X/AOB0n/xql1DpY4fW9G1u4tPEK6Va3Nus0Wn+WjguzxID5kY+YbiBwRuGemeaz9N8NX83h+0tHtb0WUuuQSfZhZtZiGEKQ5CeYzKpPXkdTxzXpHneIf8AoH6X/wCB0n/xqjzvEP8A0D9L/wDA6T/41TvrcDgrnQLix027sP7Gvbjw/b62XbTrfJMlqYRgIufmQSHJUdcGszxP4f1C6msGsdKvrfSPsfl2Vs1g1zJZy72JbAmXymwVIY5xjHGMV6h53iH/AKB+l/8AgdJ/8ao87xD/ANA/S/8AwOk/+NUv6/Cwf1+NzI8VxXEfgm0Nw7yNbzWb3TN1ZVlQuTjjsSawdUguLT4m3l9JB4nFvLHa+U2lR7oJSu7cJeOgyPwJrsZxrl1byW8+l6TJDIpR0a9kIYHqD+6pySeII0VF07SwqjAH26Tgf9+qdwtpY5C90PUxN4k1W0spGvoNQaa1QjH2qFrdEkQeucHH+0oqpPa3lloGhR2mj65D4ih0yKK3u7SMeWG2j91Pk42huoYdzg5rvPO8Q/8AQP0v/wADpP8A41R53iH/AKB+l/8AgdJ/8apdLen4B1v6/ic5bXmo+F9Z1UXeh6hfrqU6XMU+nxCUBjGqsj5I24K8E8YPtWnphabx9rEyqVRLG1jkB7SZkbH1CsPzrQ87xD/0D9L/APA6T/41UMKa1bvM8OlaSjTv5kpF7Jl2wBk/uvQAfhTuBuUVk+d4h/6B+l/+B0n/AMao87xD/wBA/S//AAOk/wDjVIDWryvQf+Tj/FX/AGCof5Q133neIf8AoH6X/wCB0n/xqvO/C7XLftD+KDdxxRzf2XFuWKQuo4hxgkA/pQB43df8jZ4m/wCwpN/6G1egeE9OtJPBN/ftaaRJdx3qxrLqjbYwpUEjORzXnl7NFF4t8SiRwpOpzYz/AL7Vt6V4z/srSptM+z6dd2k0omaO6iZvmAwDwRXHP43c+6wfv5ZShCST9baXZv2HguDV4LO9m1e3spNSupYILeK2Z03qegIbhff6dafe+FdJt/CWny/anTVJb57V2ETFXYMFK/ewAOucc1gReOZ4P7OEP2KNNPuXubdFjO0MxyR1+6OwobxzPJYNZyixkT7WbyNmiO6KQtuO054BP1qFy9v60/4J0v6y5p+0Vk9rrbXTbXS250I+HaSa1e6dbau1wdPQtdtFZszKf4VRc/OT+GMVHN8PvsVzqa3+rLb29hBFcGU27EskhIHy5yGBGMetYkXjy6j1jUdRLWch1EbbqCSMmJx9M5/WtLSfHthbWevPcxWQnvIYYoLZbfMBCnkEZ9O+c00o22/r+rETqYyCv7RP4f5b3ur9PXpaxbl+HsVqt/cXetpHY2sMNws625YyxyZxhc5ByMYog+G15Poa363bCSS1a7jT7M3llByAZM4ViOcYrDvviBe6jBqMM8tp5d8kUbqsZAjWP7qp6D86afHUz6TFYTJp8/kwG3iuJYS0scZ7A5xx2yOKT5ddP6/qxSljOVXqxvddtrL9b3/A2j4CiNmpTWka+fTBqSWpt2GY8ZIL5wD6f0p918N7y10GXUGum86K1W7eI27CPaedolzgsBzjFYa+PbtbmOcPabk07+zR8hx5WMZ6/e96S78dTX+mi0uU0+SQQC3+1NCfO2DoM5x+OM03y62X9a/8AanjOZfvY2vrt93TT8TUufAz291qsP8AaCt/Z9lHeE+VjfuAO3rxjPWrUnw+gTxCmiprqPdeSZ5FFsQQu0EBRu+Zzn7v61lTfEm+nsZ7Zxp264txbTTiDEsiDpls9RVSbxu91r8msXUWnXE0kYiaOWEmPAAAIGcg8DkGi0b6L+tf+AEZ4x/FUS07x3svLvd/cdda+G9NXwpqNld3gtmj1aOJbuSybzTlB8m0/MOTyM44PWoYfBRW0utJla1+0jWI7IXflsXUMmQRyBj29+tc5qHxBvtTSZbqa1bzrqO6YiMjDIu1QP8AZwP/AK9aGm/Ectrsc+pyW62smopfXBijO4Mq7eOemO1Ncreq/rQxksVGLkpq+9rrfTbT1028iDWfCcWnaPJqVnqqX0cF2bO4AhMeyTGeMn5h712fgTSrZfCkNzcWVuZ5J5J/Kkt0mmvYEXBWMNyOe4rg/EPjc6zHNZR/Y4LE3T3GIIfLMrHIDP74pdM+IN1pdnaW6CwnNmWNpLcQlng3ddpyP1zUxaTvYuvGvXwyg5rmv3W1vKy38tvMr67pc2l669vPAkBkIlWBX3eWj8hT7gGux8SeDNMOta1dC9i0rT7GW3i8tLcycvGDkAH1NcLrXiltev0vrxrUXQUK8kUe0yEfxN6nt26Ve1Lx9d6rFqEdw9oFv5IpZtiEYMYAXHPHTmkkkrWNputL2bU0mlZ6rvHa9+idrmzJ4Cis31c6jrUdvDps8UTyLbs+8SAFSAD7jj681HP4FTTrjVDqmrx2tlYTRw+ekBkMrOoZQEBHY5PP51k6j48u9Ui1KO4e0C6hLFLNsQjBjAC4546c1Yb4jXct3fTXKadcx3zRvNbzwlotyABWAzkHAHenaPYhTxdruovvj/d20/xb+RqXHw4u4neKK+jnmS8ht2VIzjy5QCkuc9Oent1qSw+HP9pXN1b22qSO0U0kKSCxcxEp/efOFyenWsez+JWq2WrX+pJd27z3qKkgeP5VC/d2gYxjtRpXxIvtIs7W2iNjN9ld2gkniLOm/wC9g5HXJp2h2IlPHcrtUjfTqu2vTv8Agb9r4a0P+zfCdxHL5l7fXTRyJLCxjmw4BB+b5Quccfe9qryeCre4vmku9Tg00XuoTWtjBHA0gYq+31+Vc4HOa5+08dT2djYWqixkFhcfaLaSSIl42LbiAc9CetWbb4j3luDuXTpyLl7qEzwFjbyOckpzxyc85o91vVf1p/wQaxMW3CouvVbXbXS3b8Uuhq2vw+Vktxf6xHaXE99JYxxC3MmZVOOoI4Pr9Kq+DNHiPjz7JfxpNHYmZ5EIyrmMHjB6jIrLTx3eKtiGnt5Gs7xr1HdSWaVjk7ueRn6VJ4b8XWuneM11i+kUxTySfaRGp+7Jndge2aSSutP60/W5pOWI9lUU5p3TtZrz2+Vjq7K1tT4Ft9XWx0E3dxdT+Y+o/KCoJIVBkc+1K2gaVe+EdHFvZomqCBb2QqOZ4vMKOD9AQfoDXJxeNorPTRpC22mX+nwTPJAbuBiw3HrwwxxUMHji7trnSbiKa3V9MjMUA2nDKSSQ3PPU+lOLXVdjH2VW7cZpe82ve6a2X6eR3lpa6UnivxPpZ0PTZLfT4J7mAvESwZcYUnP3eelULMWH9j+Hdb/sqySe41gxTIkXyGPptwc8VySeOLmPV9T1MSWv2jUonhnBQ7Qr4ztGeDxU2i+LLVP7H07Up400uxvftZaOMmQnrj3FEXqtP6v/AJClQlGN3O+iv72/utP73Yh8UafHpXinU7GIYihuHCD0XOQPyNZFWdb1yDV9cvtRaVR9pnaQD0BPA/LFUPtdv/z2WsrM9ejViqcVOSvZX1W5NRUP2u3/AOey0fa7f/nstFma+2pfzL70TUVD9rt/+ey0fa7f/nstFmHtqX8y+9E1FQ/a7f8A57LR9rt/+ey0WYe2pfzL70TUVD9rt/8AnstH2u3/AOey0WYe2pfzL70TUVD9rt/+ey0fa7f/AJ7LRZh7al/MvvRNRUP2u3/57LR9rt/+ey0WYe2pfzL70Udf/wCQaP8Arqv9a+xri5+xaVLdFC/kwGTaOpwucfpXxrrlxDJp4VJFY+apwPxr64TxVoBhVW1O3I2gEHPP6V2UE+Q+F4ilGWNTTurL9TG0OG9XSbbxbqniK/kElr9suLVQn2ZYym7aqbcjaMc5yce9Og8c3YVZNR0CSyiubSW7sX+0rJ5yxpvKuAP3bFTnHI681SsrPwjYTkReIbw6ftZV0x7om2QMCCAuM45PBJA9OlMs9O8HWgkV9fu7pfsz2tut1clxaxONrLHxxwAMnJ461u/I8BeZNH8QNXmMccfhKYzXFkL+2Vr6MB4eNxY4+VhkYHOcjpzixN48upih0jQJb9TpsWpMWuVi2xvu+XkHLDbwO/qKdDL4SgmtZU1b5rbTzp0eX/5ZHbyePvfKOa519J8Py6vsHiGe20uLS4LCNra7KSyBGfcr/LyCCOevXGKbt0/rf/gAttf62/4J1aeN4JodRnt7N3htNKi1NGL4MqyK7BcY+U/J1561Qs/FmsSeM7yKeyiTQ4tLhvS/ngtGGDktt25Odu3GeNue9VtS07wVqMisusz2SGzFjJFZ3BjSWEAhVYY525OOnXnNXAfCI1WDUF1h1aOzFlJEJf3dxEAQokXHONxxjHWj0/rf/gB/X5f8Ez9P+Ldjf22ozJaQsbaxe/hjgvklZ40xlZAo/dvyODnvzxXXW95q+o+Hbi4WxTT9Qkjc20UsolAOPkLEDA5xkc49TXKQ6f4Qi0+909vEd7LZ3Nu1qsMtzlYIzxhPl9hycmuhm8QeHZtOayOrqkbR+XvjkZXUYxkMOQfek7WBbnP6Jr50PSb99QutavNWi8nzdOv9nmCWRti+UwAUxsxwCCQMVq/8JDew6jpY1nTZdOlkW5LxR3ayx7URW3HCgt6Dpg561lx2Pg82d5Dea/d3810iI11dXJaZAjbkCMAAu1uRgdeuasWv/CLQPZyXHiG5v5bUy7ZLyfzC4kUKwb5QMYHAGKYLcq6T8V7DVhemO2hPlWMt9AsN6krOiDJWQKP3Tcjg57+lX7bx8yR3MmraNNp6Jp/9owYnWVpYuAQQPutlgMZPXrVK0s/CNna3doviK8ktLi2e1SCW53JBGwwQg2+nQnOKtzjwZdMv2jUVlQacdNMbOdrREg84Gd3yjmlp/Xz/AOAH9fl/wR2peObvQtFF7rmix6fPNOsNrFLfp5chYE5eTGEwFOeD7ZrW8MeKLbxNoT6nCir5UjxSrHKJU3L12uOGXpg1zv2Twq+lmyuPFGoXLrKssN1PdlprdlBAKHbgcEjkHOec1saXq/h3S9OFmNca6BJLy3Uhd3J65OAPyAFD6h2MS0v9S1TTfDdhFqM9nJrYnvbm6jIMioPm8uMsCFPzqM44CnFQeLmk8PN4e0688Ua5HYzzz+ddQ/PcMBHlFOyMkjP+z3qa3i8OTeHLLS7/AFhYZtOkf7FeWk5SWNckKwbHB2HBByKvWj+F7afTriTxDc3dxYPK8c11cF2cyLtO7jpjoBgU3a4GRc3PiV9C0i81W61m209I5muZ7CJFuVw/7qSVCpO3yxlgo69RWtuu/FevXNhb69e2dhYWtvIJbEoj3TyqWDlip+XAHAHJJ9Kfrdx4d1yVGk8T3tooQpJHZ3RjSVT2YYPqeRg+9Vr+38I3UtvNZ69caVNBAtsJNPuDGWiX7qNkEEDtxketIDZtJLiw8Zrp0t1LcJcaaJS0nUyRuFLYHA3BxnGOldJXE2WpaNB4jN9Jq0LW9vYpaWxeVnkb5tzsxPOThR74Nbv/AAlmg/8AQUg/M02Bs0Vjf8JZoP8A0FIPzNH/AAlmg/8AQUg/M0gNmisb/hLNB/6CkH5mj/hLNB/6CkH5mgDZpD0NY/8Awlmg/wDQUg/M0h8WaDj/AJCkH5n/AAoA4b4A/wDJPrn/ALCc38krauLHUtb8b61DD4h1PT1sYLc28du6eVudXJLoyndyBxkVyfwN17S9O8C3EN3exQyHUZmCtnOCF5rptTtvC2p6zcakfFF/am6jSO4gtbry45lUEDdhd3QnoRQBXuPic+k+F9J1S/s7R2uIDJPm+SFmKkq3lRtkuTjIHHUDNadj4k1ybxvrFnJYRNpFtaRTxP8AaEDLuDkHBA+9jGCcLjPes3VdH8DaoVA1eWzhFmLF4bSbYkkIztVhtPTJ6Y981cu4vB15fT3MusSBbmy+w3MCzERzxgEAsMfeAY4II602Bd8I+OIfFN/qFj9nt4p7NUcm2vEuYyrEgfMoGGBU5X6cmqRuNQtPHbHWdR1K1t5rgR6csQQ2UyFRiN+CVl3bupGeMelHh9fCnh67mu4dfnuriWFIGku5t52ISVAwoAxuNK48Lza2uo3HiO8uESYTx2Ut0Wt45B0YLjPB5AzgelGl0HRi3Pi+9vdA1PU00e4h0dIJHt76K8RZZdhx93BKA4ODzx1AqPWvihp2jeIW0uSKFlgaJLlnvESUFwCPLiPMmAwzjHtmoE0/wfHBfWq+IrwWF3G8YsvtJ8mAOct5a7eOc9c4zxirF3H4TudX/tFPEFzbM5Q3ENvcFI7gqAFLjGc4AHBGcUlugZYPjq4XVHibQpRp0Wp/2ZJe/aV4kJCqQmMkZYZ6Y96sxeL55Zb67Ojuug2fnB9RNwu4mLO7EWM7cqQDn8MVSf8A4RB4JoTqx2y6kuptiTnzQysB0+7lRxUcMPhGC/up0124+y3XmGTTjcH7MWkzvOzHfJOM4yc4o6f15f8ABDr/AF/XYseEPiFaeLNSmsUht45Vg+0R+ReJcAx5Aw+0fI4yPl5+tVvEGqXgg8aXVvcywPptmkFuUbGxinmM4HTPzLz7VPoUvhnQZHaLxHdXKlfLjS6n3rEg6KoCjjgcnJ96r3U2gXt9r0M+qw/2drFsiSmOQh0kClDjjuu3n1FD8gVyexXUPDmvaLaNrN9qdnqqSK6X7K7xOqbwysFHy4BBB9RVHw34vttX8W3VqniGG5TU0l8i0ilUvZmI7Rgdty5bnuKls7XwpaiV5/El7fXL272yXN5c75IY2GGEeFAUnjnGeK0ZLvwi1vp8MeoQwiwkjkgaI4YbBgAnHIIJB+tPS4uhmeHtJuoPGWsx3HifXbi10owNHFcXKlHDxlm3/IMjP0o8F+MLfWfEV1bjXLe+W/ia6hto5VZrQK23y+OmVKN9d1X57jwpO+sudYKtq6JHcFJMYCrtG3jjg1PPqPhSWSwljv4IZLGTzITD8v8ACV2nj7pB6fSj1H0LnhC6ln0eaCeRpZLK7ntDI5yWCOQpJ7nbit+uP8N6xo+laT5d1qlqbueaW5uCjErvkcsQDjnGQPwrX/4SzQf+gpB+ZpAbNFY3/CWaD/0FIPzNH/CWaD/0FIPzNAGzRWN/wlmg/wDQUg/M0f8ACWaD/wBBSD8zQBs0Vjf8JZoP/QUg/M0f8JZoP/QUg/M0AbNFY3/CWaD/ANBSD8zR/wAJZoP/AEFIPzNAGzXleg/8nH+Kv+wVD/KGu7/4SzQf+gpB+Zrz3wteW9/+0N4ouLWVZYW0uLDr0OBCDQB45ck/8JZ4m/7Ck3/obU/J9TTLr/kbPE3/AGFJv/Q2p1cFb42fpWSv/YKfo/zYuT6mjJ9TSUVkepcXJ9TRk+ppKKAuLk+poyfU0lFAXFyfU0ZPqaSigLi5PqaMn1NJRQFxcn1NGT6mkooC4uT6mjJ9TSUUBcXJ9TRk+ppKKAuLk+poyfU0lFAXFyfU0ZPqaSigLi5PqaMn1NJRQFxcn1NGT6mkooC4uT6mjJ9TSUUBcXJ9TRk+ppKKAuLk+poyfU0lFAXFyfU0ZPqaSigLi5PqaMn1NJRQFxcn1NGT6mkooC4uT6mjJ9TSUUBcXJ9TRk+ppKKAuLk+poyfU0lFAXMzXyf7NHP/AC1X+tfZkXMSE/3RXxlr/wDyDR/11X+tfY8zXCaZI1rGslwISYkY4DNjgE9hmu2h8B8DxJrjfkv1MvTfEseo+Ib/AEv7K8a24zDcFgVuNp2yYHbaxANWYPEuh3Uzw2+sWMsscRmdI7hWZUHViAelcxp/gnUdGuNI1CHWdQvbi3kxcW1xMnkhJB+9KAKD94hhknpUeieDbvToPCYe0tUlsJblr5kIyRIjgc4+bJK5rotofPnbrfWjvbqlzEzXKGSEBwfMUAElfUcjn3FU7HWRe67q2mCAodPMQMhbIk8xd3Ttiuc8EafKmpalJK6vb6Y7aZYMDn90rbmP1BKp/wBs6mS38Q6Z441W6tdGhu9P1JrfNybxYzCETax2EEt69RQHc37fxDot3cXVvbarZTTWgLXEcc6s0QHUsAeKWy17R9SlmisdUs7mSBQ8qwzqxQEZBODwMV51pvg7xUdalvNSWM7bC7tV23CeWWkA2mNFjXYpx0JY1bv/AAzNo2g21wbOCOKz8Nz2d0IRyZGVOMKMsMqxz+NLpf8Arr/XzDrb+uh2Nt4w8N3hnFtr2nTeRjzfLuVbZlgozg8ZJA+pq9Pqun232rz763i+yqr3G+QL5SnoWz0BweteR+Hre48TaDrmn28tvc6s8Nu8dxHcQy2+2KTckRaFQFbg5yCcEHtXSXOj+LL1Ne1BbGzs7y+W08q3FwspCxlt672TaHweG2kA4ptWBanY/wDCSaJ/Y/8Aa/8Aa9j/AGbnH2rz18vOcY3Zxmof+Es8OjS11Q65p4sGfy1uTcr5Zb+6GzjPtXlmpaZq/hXw6jX08Vve3GtNdwz3N1EwQGDb88jII92cjlRntzzV2PQL/XPD+h6noQux9jFxBLFHeRRNKzuC0qSGNkZSQeijIIx0o/r+vyA9R1LVrTS9Hn1S4kzawx+YWj+bcO231J4A+tZ+la1qtw00msaEdJtVj8xJ5LyOQY9HAxsOPqODzVE+E5JPhxH4bWXyZ0t1WN3fzQkisGXJwNwBA7Diqmp2nirxPoF7pt/pFhYsAjIfthmS5dHVtpAUbUYKQc5PPSjqHQ6O18SaJe2D39rq9lPaI4jeaOdWRWJwASDwSSKnn1fTbZp1nv7aI25QTB5QPL3/AHN2eme1cLd+Ftd1m21q/fT7HS7y5gt4oLJJ/MV2hl8zc7qoGT90YHAovPDOv63/AG1cX2nWkDahNp7i2FwJQEhfMgY4AJx7YNFgR2aeJNDkkso01exZ74E2qidczgddnPzfhUset6VNqsmlxajaPqES7ntVmUyKPUrnNc5rOi6q/iyxutIsLaKEeUtxdNMNpiRiShhKnJ5O1lIIJ5rE0TwLq+n+LYZbp7maytbyW7inN8nlkuW48oRb92Gwcvj+VJag9Eem0UUUAFFFFABRRRQAUUUUAFB6UUh6GgDy34A/8k+uf+wnN/JK9Tryz4A/8k+uf+wnN/JK9Hg1O2udSvNPjLG4tBGZQVwBvBK4PfoaALlFVtQ1C10uye8vZhDboVDOQTgsQo6e5AqzQAUUUUAFFVtQ1C00qxkvb2YQ28eN7kEgZIA6e5FPW4D3clv5UoMaKxcoQjZzwG6EjHI7ZFAE1FFFABRVK/1OLT57GGVHZr248hCoGA21myfbCms/XvFlj4fu7W1uLe/uJ7lHdI7O1echVxuYhegG4UAbtFV7C+ttTsIL6zmWa2nQPHIvRgaiXU4n1uXSgj+dHbrcFsDbtZmUD6/KaOtg6XLtFVr7ULXTLdZ7yYRRNIkQYgnLOwVRx6kgU+O5EtzPAIpVMO3LshCtkZ+U98d8dKAJqKKKACiobu6isrOa6nbbDDG0jt6KBk1j3Hi3TbO1up7oTxfZbJL6ZDHlljbOBx1b5TwKAN6isQeK9La10y4ieWZNTR2tRFEWL7ULkY6g4BGPXis2w+IWmaheT2qabrcTW4JnafTpI1hwm/5yR8pI6Z65HrRsG51tFc1o/jfTNcSQWlvfxzLbm5igubVoWnj/AL0e7AYcgZB7it2wvYdS0+3vbZt0NxGsiH2IzRYCxRRRQAV5XoP/ACcf4q/7BUP8oa9UryvQf+Tj/FX/AGCof5Q0AeK3X/I2eJv+wpN/6G1XU0y8k0uTU1gY2cUgieXIwGPIHrVK6/5GzxN/2FJv/Q2r0TwgbaTwfHb3DQlX1+23xyEYK8ZyD2rilHmqNf10Pv8AAV3QyylNK/8Aw7PP40eWRY41Lu5CqqjJJPQCnXFvNa3EkFxE8U0Z2vG64ZT6EV6hcXenBJ7xbLSreTTvECwQNFCi/uc4JP8AeHfJ6HpWk9vZXfirxFLewWcl9tRtPCRQSeZCWOXCsQrN2yxzipVO/wDXlc2eauLu4aW79br8Nbs8Zor06/l0rTbPxTeWWl6es0c9ssEU8ccvlFlw+0AkdSeASB+FWZF0mYnTGsNLED+HBdGVYkEnnheCG6g8dKXJ5/1r/kX/AGnpfkdvXyT/AFPKK0YNB1W4u2tI7Cb7QsP2gxsu0+XjO7nHFekzaTptt4HuZHGnTyR6fHPbyx28SjzBgnDbi7H+8GGOfwq1fypqGuw3FwmnyWL6G7QSqsfMvljI454PQHp2punbf+t/8jKWbOXwR0138renfbyPG6K9YjsdJXSoz9k0o+HjpO97o7PtH2nHr9/du7dKZdLpMgudM+waWIR4cF0JUiQSfaAowd/XPtSdPz/rX/I0Wapuyg/6/XyPKwMkAdTWlqGg6hputLpE8Sm9YoFRGDZL42jP4ivRb/SNNg8C3jONPmkSyhlt5oYIk+fIztYMZGPruGOaxvFMsbfFu0kWVDGJrTLhgRwEzzTdOzSfcKWZOtNqC0Sl965bfnqcvqvhbW9Ftxcahp8kMJfZv3KwDeh2k4P1rIr2bxB9iis9RF3DBYQSazFcKftKyi/Bf5mK8lQBz6VR1DRLCzt9YkkstMk87WIXtIxLGu6AsOAR9xT07d6HT10MqGbNxXtI6vt8vN9+/wBx5lYaZe6o0y2Vu0xgiaaTaR8qDqeaqV69qNjpseoXkpisIfM0a7dbQRRJJAwI2hihKt32nr1qvcJpMyXmmmw0tYU8PLdLKkSCQzhRzu659qHTsv68/wDIuGa8zvy6f1f1PKaK9a1Oy8PxeFCbexgmtGsYzFOogTE3GSZN3mFieCuMVPd2OnLqukz/ANkadtJkA00eQJFAQfMHDbZVzyA/JJodJp2Gs3i1fkfXquiv/XbueQRxvLIscaM7uQqqoyST2Fa974T17T5LeO50yZZLhtkSLhyzYztwpPOO1a2u28mn/EKFdNubFrhHieN40SKNX44YA7Qc9cHFdpG1laeItF1m9t7TTNYur5kurcTrLG6kHMo5Owk4GfelGCe/ceIzCcFGUEmpRbt1va/k7edn8jx11ZHZHUqynBBHINJXpOpz/YNA167urDSjqjamIkJgibZGydVA45Hf1Oetal9pmm6f4Ou5tumTzW9vBNayx20KqWBGcHcXf33DFCp9RvNErXju7b+nltr+Z5RdWtxZXDW91BJBMuN0cilWGRkcH2qGvaL1LLUvG93Nfx2MqPYB9LZUhbzW2ruJBIDMOcBziorTSdLutc1SW3062gnhs7fd50EUqpIWO4+UrbASo6Z4qvZO9jKOcJQTnHWyf32/z187o8cq1punXOralBYWab7idtqKTgZ+vpXq9vYaVr+u6pp97pUGmHTruO9jRrdI2e2UAOrbeoPB79a5nwTdx3/xHuLq3hjg86O4a3ijUKEJQ7QB9Knk1Rr/AGk5Uqkoxs4xv5aq69Tm08MaxLLbJDZmX7VLJDAyOpErJndg57Y60678Ka7ZXNrbz6bMJbpisAUhxIR1AKkjNd54VniSz8DiSaNWS8uy+5wNvB6+lWrp7mwtNFGnQWmnalbX8zwafJeLIkyMp3OWJ4zyAM96r2atf+un+ZzzzOvGryWXX8HJd/7qvo9+hwH/AAhPiL7WLX+zT5xXcF86PkZxwd2Cc8Y60k3gzXbYXPn2ixvbwNcSRmZC2xThiACema6jVLHS7PxT4XuooY7C+nukkvLFbgSpAd4w2c4GeTin6Qyt8VfELghrcx3hlKnIKYP9cVPKtvX8i/r9dw51ayjfbs7W+Jr0ep5rRRRWZ7QUUUUAFFFFABRRRQAUUUUAFFFFABRRRQBl6/8A8g0f9dV/rX2bF/qU/wB0V8Za/wD8g0f9dV/rX2PNcpZaZJdS7jHDCZG2jJwBngV20PgPguJP99+S/UjttWsLvUrzTre6SS8s9n2iIdY9wyufqKu15po0XiTS9X0vV9UsNPitr13inkt5pHn/AH53p5ilQBtYKvBOM+lV/DkGpKPC91PqesSyar9pgvUmncoqBXK4X+AggYbr7mui2h8+epBQowoAGc8Cq8N/a3F5dWkUwae1KiZADlNwyv5iuT8JXeo6lqrwXks+NDhNjOWJAnnJ++f737sIc+rmsrxAL5L/AMT/AGOW7tpJb/TUWa3yHCnYGIOPQnPb1osHc9Fubq3s4fOuZo4Y9wXfIwUZJAAyfUkD8alryHxJpc39jeJtMmutYuLHTb6yuIWa4leQI2xpfmHzMo+Zsc4PToKg8TX2tx69BDp2oTQWf2aA6RLNPdgyfL8xKpGwlbPUSEcY9c0kB7FHFHCu2KNUUnOFGKfXnF7DfvJ431E32piayhZLOFJnWJSbZSSqjqd3Trg9MHNQo+o6BLd7brW9Qjm0D7ZKjTF5DOGAzGSCEOCeAO2cUf1+of1/X3not7NaW9o8t9JDHbLje0xAUc4Gc8dcUsdzAbqSzQ/vYkVmQKQApyBz07GvEVF/rngrxVbzS389nB9mubURXNzLkZPmbXlVXYYBJXBAI4rqNSvb6KG+/sK71SWyXSLNoZAZJJRGZnEjrv5Mnl85IzwPanYOh6bRXkT3dy2j6yPDuqa1No+bNYLud5WlScz4kEbSDcV24znIB/GruoXF54ft/FNiJ9Xu7KCS0MUj3MhePzQfMYygM4QEZO0EjJxil0uC1dj0W81G3sZbSKcsGu5vIiwucttLc+nCmodZ17S/D9qtxql5HbRu21NwJZz6KoyWP0FedeFrjUrzT9JF608og8QssLO0smIvIYjDyKHZck4LDPNdJ4hvItC8aWGt6nHMdLFjLbi4SFpBbSl1OSFBI3KMZx2x3o/r8Lhf+vnY6jTtRtNWsY72xnWe3lGUdc89u/IPsain1ixtb6S0uJhE8VsbqRn4RYwcElugrkNQ8TxQeIbPUVfUF0m+02aK3KW0u17jzAR8gGQxGcEgZFc9LY3us+EzHcrfS3UvhIFiGcSvKGztJ6kk9R36UdL/ANdf8gXb+un+Z68rK6K6MGVhkEHgilrzGx1m20aTQpornVZNHudJlhhd1nmLXO9SFIILbsbgCR0GBxS+GItR1bUPDqX19qqRx6FFcyIJ3QSTCX/loe59QevfNVbX+vP/ACEnpf8Arp/mem1Vn1G2tr2C0kc+dMjuoAzhVxuJ9ByPzry3wZfeI7jxtGmoXjLcb5v7QtnluXO35tnyNGIowDtwVbkeua7G53H4gXKsCQdEPkj1Pmnfj/xz9Kl7XK6l7Q/GOg+JLh4NIvjcuibziGRRtzjILKAfwNXrLWtN1FLt7S8ilWzmaC4IOBG6/eBz6evSvM/A3iOSx8GPCuuT6je22nosOmnTzCbeThQu/b83zFR+taOk2WqaFePZ+IdPsRp+oac1vJ/Z0ksxkeNSSXBQHcys/TOcU2rCR0o8f+F2sp7xNVV4IHVJGSGRsFs4IAXJBweRke9W9B8WaJ4nEp0a9+1LEAXYROgwc4wWAz0PSue8Fak8091p9hdz6lolrbKLa8uLZopImBI8kkgb8AA5xkd81d8E3kGmfDzw+b5zB5kccCiRSCXZsKuPUmiwHXUh6GlpD0NIDy34A/8AJPrn/sJzfySrvinS9RupfFAt7W8IuZNNEbwBgzBXG8qR6DqR0ql8Af8Akn1z/wBhOb+SV6a13bJcLbtcRLM33Yy4DH8OtAHlviDwf/xKfFWmWulXU+nxy2l3Z2+53DP1mMeTkkjOQD1PqapeJ9G1W41S1bT7S9t9NNlCulgafPNJaOM5+7IvlP05cH9CK9lqFLu2kd0S4iZkk8tlDjIfGdp98HOKAPPLrw9cTDxrqEtpdyagYWjsXy/zZtlDeWoOMlsjjuKYmi3mgTXp0rTL+4S40APPE08n7+6DAcuTkPtJ6EHFelM6JjeyruO0ZOMn0p1AHh1v4a1C/wDB/ii0l0a5a2JtrmytRaTW4LAnzNkcjs27Gc888cc101/p+ovb6n/YFhf2tu+jWiW0WGicKJXLxru+7JsOMZzyK9GnuIbWLzbiVIo9wXc7ADJOAPxJAp0s0UEZkmkSONerOwAH4mncDyOfSJ5dF1xfDuj6zp+lTQW6JazLIkjzicF3jRiWXCdTxn8M1p3+kXWhReKbTStJu7nT5UtXjg3yurMxYTOuG3OQACyqct+NelghlBBBBGQR3pFdH3bWVtpwcHOD6UntYEeVeENM1eC2sYrixuY4IdfMsKG2kiWOA255COzMi7ieCep7V0Hi3QdQ1vxdpQs73UNOVLG6BvLTA2sTHtViQRg4JxwTjg129FD1/rysC0/rzueOa/per3Gl6Ag0ua306CzaCS0SynuRFcqwG8JHIjc4JVySPzzW1dWetWun3Mkljd6ldDQbaFyVZGmcSNvztOdwByVDZPTPNek1HNPFbxNLPIkca4yznAGeOtH9f194HikPhm8u/Beqw3uiXU1rb6nbXVraraywnyfk83y4ndm5G/K5znPANdHqmn6gx1U2On6iNMcabut4gySvbKG82NOQdwGAQDntXowu7Y3JtxcRGccmIONw/DrSyXMEUqRyTRpJIcIrOAW+g707geVJolzc6fPDpumatY6FNqlibe0k8yOWNQf3zgE7o0PHXHQnvU99oZsdH17S/sWqDSY9Uje0t4YJbhXQxKWBUMGaMvuztPBr1HzE8zy967wN23POPXFRtdW6MitPGC8nlqC45fGdo98A8Uv6/L/IP6/M5DWI7yX4RXCvYvZ3AsAXtTIXaMDBK5PJ+UHrz2rP8WWF5fDxLJZWc80dzocMduYoyRI2+Q7Vx1OCOPevQ3RZI2jdQyMCGUjgg0y3t4rS2it4ECQxKERR0UDgCnfW4LS39djgW0bUNP8AiBokdvZSvpDTz3olRcrbO0LK6N6BmIYe7NWjBY3a3fjpjazYuiv2clDiX/RlX5fXnjjvXZUUnqrAtHc878G6He6Be6TLftf3iT6QqCW75awdQpaLgAKre4zlMZNdD4DV18F6cWGA4d0H+wzsV/8AHSK6CaGO4gkglXdHIpR1PcEYIoiijghjhiQJHGoVFUYCgcACm3cVh9FFFIYV5XoP/Jx/ir/sFQ/yhr1SvK9B/wCTj/FX/YKh/lDQB4rdf8jZ4m/7Ck3/AKG1Opt1/wAjZ4m/7Ck3/obU6uCt8bP0nJf9wp+j/NhRRRWR6gUUUUAFFFFABRRRQAUUUUAFFFFABRRRQAUUUUAFFFFABRRRQAVq6T4hv9GguILUwPb3G0yw3ECyoxXocMCMisqimtNiZ041I8s1dG2/izWJbrULl7kNNfw+RO5jGfL/ALq/3R9KztO1C50rUYL+zk8u4gbejYzg/SqtFF3e5Ko04xcVFWf/AA35D55WuLiSZwu6Ri7bRgZJzwO1MoopWNEraBV2w1a702C8itHVFvIfImO0ElCeQD2zVKimKUYyVpK6CiiikMKKKKACiiigAooooAKKKKACiiigAooooAy9f/5Bo/66r/Wvs2L/AFKf7or4y1//AJBo/wCuq/1r7JP/AB4n/rn/AErtoO0LnwXEmuNXov1J6K4XQdXbR/g7p+osXkmSwXyxguzyNwoA6sSSOO9ZXh8yaj4f1zwvpt1qVlMEWa1m1GCWCQiT74+bDbS4bkdN/HSuhqza7Hz62TPRLHTrbThcC3Qg3EzTylmJLO3U8/gPYAVbryq60bRLrwR4gsJtGmsb3R4pJjbm8kkSKRotyvG4bkEAHBxz1Fdz4S0XT9E0C2j0+38lZ40mkHmM25yoyfmJo/4AG5RXC+OdKeW+i1i6t5NR0qxt2aaziumhkgYHd56YIDMACMEjpxWR4t8SQtq9rc2qatONKhiuoDaWksqM74ZhKyjA/ddm6b80lqB6jRXnnii3iGqxeKbyKTUdFjgiZDBdtFJYnOfNVQQHDBlz344zUT+DfD8nxRVTYko+ntekefJgzecPnxu68/SmlrZib0uejqyuu5WDA9wc0tc54Vcpda/Yg/urXUn8sdlDoshA/wCBO3510dIYUUUUAFFFFABRRRQAUUUUAFVpbC3mv7e9dT9ot1dY2BI4bGQfUcD8qs0UAFFFFABVa5sbe8mtpJ03m2k82ME8BsEA474ycVZooAKQ9DS0h6GgDy34A/8AJPrn/sJzfySovEOh3GveO/EFpaaJZ3Nw9taqmqTSqj6ecN8ycFie/wApHIGal+AP/JPrn/sJzfySvTktoI7iW4SGNZpQBJIFAZwOmT3xk0Aec6t4q1i1n1i7g1izgTRrlbZdLmhDSXvCHcWzuBbcQu0Y471ZNzLBq8ywiIPP4k8rfJEHKZtRyueh46j3Heu0m0XS7jUotSn020lvohiO5eBTIg9mIyKlOn2Rk8w2kBfzfP3eWM+ZjG//AHscZ64prz/rYDzHw1cX1l4WszcarDqMjeIRDtlt0zBm4dWPchjyQeq5wK1LPxTfNp+oa9e+IbGC2RbhV037KHkt/LYqCcNuZuASOBz2612qaNpccksiadaK80yzyMsKgvIOjk45YevWmjQtIF5cXg0uy+1XKbJ5vs675V9GOMkexpdP67IP6/M81tfEWqaxo+sWWpySSmyvbBo5JoYopCHmU4ZY3Zcccc555rrfHOlQapFp5kn0wyW0rTJY6mR9nuhtIIYeozkHBwe1blroGjWNube00mxghYqTHFbqqnacrwB2PIqTUdI03WIVi1PT7W9jRtypcwrIFPqAwND2BHBWviSbUYtIsdGvrPw1ZHTzdgzxrKG2yFPLQkhdgwTkc4K4xTNW8VappdnqK2ESebNrgsxNbW8ZKKYFcvhmVWYngFm7jrgV315omk6jFbxXumWdzHbkNCk0CuIyOhUEcfhT5tJ025tri2nsLWWC5bdPG8KsspwBlgRgnAHX0of9feH9fgcDaeIvFGo22h2YuYrG7vLy5tpJ5YI5GZI4yyvsRyqv7BiM+3FOi8T61fWmlac2r2mnXU895DNqT26kP9nfaAqMdoZupHYA4rvLfSNNtI7aO20+1hS1z9nWOFVEWRg7cDjI44qO50HR7yyNndaVZT2pkMphlgVk3k5LYIxnJJzTYHneu+NPElrrb2mnkXCWVvBKXhih8m8LjJLM8qlE9Ngbvz2rrvFUrNJ4dgYbY7jVIhKP91XcD/vpRWtc6Do95LbS3WlWU8lqMW7SW6MYh/s5Hy/hS6tpaaraxxNIYpIZ454pAMlHRgQcfmPoaL7eof5Hmceg3OteNde+yaNaLJHrMUh1xpVE0ARImMaADccgEddvzHNXobPwvqEfie78VLYyahDezo73bL5sEQH7ryyeUGzBBXGSfWvSIbW3t3meGGONpn3ysigF2wBk+pwAM+1VLvQdHv76K+vNKsri7h/1c8turOn0YjIpdLf10/yHfW5w3hG7ki8S6fLq86x3knhq28wzsFZm8x+ue/r70k7eT4V8SXUfE1t4gaaIjqHEsePz6fjXb6j4c0PWLiO41PR7C9mjG1JLi3SRlGc4BI45pL/QrW9iihULBCLtbuZI0A85lOfm+rBST7VV9b/1vcm2lv62salFFFSMKKKKACiiigAooooAK8r0H/k4/wAVf9gqH+UNeqV5XoP/ACcf4q/7BUP8oaAPEr2TZ4t8Sjy5Gzqc33Fz/G1Hn/8ATGf/AL90+6/5GzxN/wBhSb/0NqdXBV+Nn6Nk0ZfUKdn0f5si8/8A6Yz/APfujz/+mM//AH7qWis9D0+Wf834EXn/APTGf/v3R5//AExn/wC/dS0UaByz/m/Ai8//AKYz/wDfujz/APpjP/37qWijQOWf834EXn/9MZ/+/dHn/wDTGf8A791LRRoHLP8Am/Ai8/8A6Yz/APfujz/+mM//AH7qWijQOWf834EXn/8ATGf/AL90ef8A9MZ/+/dS0UaByz/m/Ai8/wD6Yz/9+6PP/wCmM/8A37qWijQOWf8AN+BF5/8A0xn/AO/dHn/9MZ/+/dS0UaByz/m/Ai8//pjP/wB+6PP/AOmM/wD37qWijQOWf834EXn/APTGf/v3R5//AExn/wC/dS0UaByz/m/Ai8//AKYz/wDfujz/APpjP/37qWijQOWf834EXn/9MZ/+/dHn/wDTGf8A791LRRoHLP8Am/Ai8/8A6Yz/APfujz/+mM//AH7qWijQOWf834EXn/8ATGf/AL90ef8A9MZ/+/dS0UaByz/m/Ai8/wD6Yz/9+6PP/wCmM/8A37qWijQOWf8AN+BF5/8A0xn/AO/dHn/9MZ/+/dS0UaByz/m/Ai8//pjP/wB+6PP/AOmM/wD37qWijQOWf834EXn/APTGf/v3R5//AExn/wC/dS0UaByz/m/Ai8//AKYz/wDfujz/APpjP/37qWijQOWf834EXn/9MZ/+/dHn/wDTGf8A791LRRoHLP8Am/Ai8/8A6Yz/APfujz/+mM//AH7qWijQOWf834GPrsu/TgPLlX96vLJgd6+t18QL5KqdH1cjbg/6If8AGvkzX/8AkGj/AK6r/Wvsl547Wwa4mbbFFFvc+gAya7KFuQ+F4iT+u69l+pxOm6L4X0idZrHwnqsLqyuv7mRgCpyCAWI4PNaWpyaVrBJ1Dw3qdxmJofmtW+4SCRwfVQfYjil0TVPEupLb6vdJpNtotxH5whJfz44yMqzPnaTjBIwMZ68VNZeOtBv2mWG4nXy4HuFMttJGJolGWeMsAHA4+7nqK3fZngeZTso9E0/R59KtPDGpRWVwrLNGLVj5gIwdzE5PHGSafNdRy6jplwum6xHb6er+XAlow3MV2jJzyAuePUg9qaPiZ4YZGZLi7c+UsyItlMWljP8AGg25ZR3I4GKt6j478P6YYvOupX821W8QwW8koMJOPM+UHCjqSegoAoarbaDrl7Dean4W1K5nhGFZ7VuR1wQDhh7HNaFvqdnaC4EGg6qguJDJLi0PzsQASefQAfhSW/jvw/dx30kN3I0dnbG7djA6iSEdXjJHzr2yueat3ninSbASG4ndRFYnUH/dscQ5xu6dfbrQBzzaT4Ye6tbl/COoNLaoqRFrVyAF+6CN2Gx2znFa/wDadn/aY1H+wdV+2CHyBL9lOfLzu29fXmom8b6Vd6ZqU9hdmOSyhEzNc2soHlnpIFwC6HBwV9Kuv4r0pNcXR/Mne6JVXMdu7Rxswyqu4G1SR0BNPUNDO0e9GlxXW/TdWmmurqS5lkFkQCWPAAz2UKPwrS/4SIf9AjV//AQ/41QufHukx2+oGFLx57S3e4SJ7OVPPVeCY8r86gkZK5xnNGkeMIdWtdEu2zZpfwSSNDcW8itlEDEqxwAoyeSPmGMUg6l//hIh/wBAjV//AAEP+NH/AAkQ/wCgRq//AICH/Gq1j460HUHmWC4nHlwtcI0ttJGJo1GWeMsAHA4+7nrU2ieMNF8QXRttPuJWk8kTp5kDxiWM4+ZCwAYAkAkdDQA//hIh/wBAjV//AAEP+NH/AAkQ/wCgRq//AICH/Gk1PxXpWj6hHZ3r3CMxUNKttI0URY4XfIBtXJ4GTVc+OdBXVzpbXMwuFufsjt9nk8tJeMKz42gnPGTzRuBZ/wCEiH/QI1f/AMBD/jR/wkQ/6BGr/wDgIf8AGsXX/HFtBfW+naZO7XQ1K3tZ3Ns5i+ZwHQSY27wD0zkVN428U3/hqbSBZW0M8dzNIbkSZ3CGNC7lMH72ATz6ULVXDrY1P+EiH/QI1f8A8BD/AI0f8JEP+gRq/wD4CH/GszX/ABZcWOtaLZ6bHbzw3U8IupHydkcrbU24PUkE89lrSj8W6RLrX9lLNKZvMMIl8h/JaUdYxLjYXGD8uc8UAL/wkQ/6BGr/APgIf8aP+EiH/QI1f/wEP+NYj+OLfUPE+i6fpE7vBcXE8c7vbOElVImOY3IAYBgMlSavf8Jrptnodjf3ks0y3EXmtLaWMzKqj7zsACUUerGgC7/wkQ/6BGr/APgIf8aP+EiH/QI1f/wEP+Na8M0dxBHPC4eKRQ6Op4YEZBFPoAxf+EiH/QI1f/wEP+NH/CRD/oEav/4CH/GtqigDF/4SIf8AQI1f/wABD/jQfEQx/wAgjV//AAEP+NbVIehoA8b+B2riy8C3ER0/UJ86jM26CAuvReM+tel/8JEP+gRq/wD4CH/GuG+AP/JPrn/sJzfyStTxH4w1rSda1f7MdJ/s/SoIZZILjeJ7jeCSsbBsA8YHynJNAHS/8JEP+gRq/wD4CH/Gj/hIh/0CNX/8BD/jWJa+O7W28Q6rp+rTvGsd7FDBtt2KxK8aEeY4BC5ZiASRV258QXA1O3toLiFx/bH2KYLCRtTyS+0k9T0ORx2p2/r+vUVy9/wkQ/6BGr/+Ah/xo/4SIf8AQI1f/wABD/jUFl410LUNUGnwXMpkdmSKV4HWGZlzuEchG1iMHoexpYPGmiT6bd6gJ5o7S2IzLLbSIJAxwpjyP3gJ4G3OaQyb/hIh/wBAjV//AAEP+NH/AAkQ/wCgRq//AICH/GqqeO9BbTZr6S4ngjgljhmjntpI5Ymc4TchG4A54OKzNY8eWn9kQ32m3DxCHU7e1vUubZ0kjR2GcowDDKnIOPpQBu/8JEP+gRq//gIf8aP+EiH/AECNX/8AAQ/40yw8X6PqKQNDLMpmuTabJoHjZJQpba6sAVJAyM9cir0esWctle3cbkw2byJKxUgZT72PUDkZ9jQ9AKn/AAkQ/wCgRq//AICH/Gj/AISIf9AjV/8AwEP+Nc5deJfEH2fw7Faz6Vb3Gp20t1LLfo2xFAVlQbWXnD4yfSiw+I8El5o39rS2GmWd/p0ty0lxOEHmpIEAVmIBUjLDuRinYVzo/wDhIh/0CNX/APAQ/wCNH/CRD/oEav8A+Ah/xrC0bxtc6s9g8a2klvd6vdWSyREsGijVyjKc4JO0c9Oa0NM1vUdX8E3OpxiGK+X7QIwqkrmN3VeCe4UZ+tJ6K5VtbF3/AISIf9AjV/8AwEP+NH/CRD/oEav/AOAh/wAav6XfJqmk2d/GMJcwpKo9AwBx+tW6GraCTuYv/CRD/oEav/4CH/Gj/hIh/wBAjV//AAEP+NbVFAGL/wAJEP8AoEav/wCAh/xo/wCEiH/QI1f/AMBD/jW1RQBi/wDCRD/oEav/AOAh/wAaP+EiH/QI1f8A8BD/AI1tUUAYv/CRD/oEav8A+Ah/xo/4SIf9AjV//AQ/41tUUAYv/CRD/oEav/4CH/Gj/hIh/wBAjV//AAEP+NbVFAGL/wAJEP8AoEav/wCAh/xrz7wrc/a/2hvE8/kzQ7tLi+SZNrD/AFPUV63Xleg/8nH+Kv8AsFQ/yhoA8Vuv+Rs8Tf8AYUm/9DanU26/5GzxN/2FJv8A0NqdXBW+Nn6Tkv8AuFP0f5sKKKKyPUCiiigAooooAKKKKACiiigAooooAKKKKACiiigAooooAKKKKACiiigAooooAKKKKACiiigAooooAKKKKACiiigAooooAKKKKACiiigAooooAy9f/wCQaP8Arqv9a+yTDHcWJglXdHJHsdfUEYNfG2v/APINH/XVf619leakFn5srBY0j3Mx6AAZJrtofBqfBcSf76rdl+pylj4Z16CxOhXWr2k2grbtbJi2YXRjKlQpfdt4BHIXJxVeHwZrM8McOq6tZzR2NjNZ2H2e2aMnfH5e+XLHJCjouBzWnaeN9OuNMu9Tms9RstPt4ftAubq22pNH1DJgkn6HB56V0UU8UyI8cisrruUg9R61vqfPrTY5q18KT291p8xuoz9l0Y6awCH5mOz5h7fL096rWPgu4tLdYmvImI0FdKyEP3xn5+vTnpXU3t7FZ2E12SHWONpAoYfPtBOB+VVtH1hdXs7W4S1miW4tYrlS+NuHGduQeo78Y5FN6/16/wCbDa39dv8AgHPnwRJNFbwT3qiJNBbSJCicktt+ce3y9Kov4G1y+tb1dS1axkmn0dtLjMFsyKo3ZDnLHJx16e1d6JYzGZBIhQdW3cfnTbi5itbSW6lcLDFGZHbsFAyT+VJvr/XX/Ngu39dP8jltZ8IXGqS37peRJ9p0ldPXchO1g5bd16c9KnttB1nTteu5rHUrVdLvp/tNxFJbs0yybApCNuxtO0HkHFSXfjC3s7WwY6ff3N9ew+fHY2cYklCcZY8hQBkckjngZovPGVrax2qx6bqt1e3ERmFhBbZnRAcFnDEBRnjk89s0MEc5ovw3vrLWJ77UNVhuGltJ7R5VWUyyiTbh3Luw3cdFAFaVv4Nv5tO0a01S/t5BYWtxZu1vEyb43jEakZJwwAyferN58QtEstGttUlW8MU139ieMQfvIJRksJFJBXaASevHIzWlrvifT/D4sTdiaQ3s6wxCFQ33iBuPIwoyMn3FPpb5f194db/1/Whz8HgzWZ44Y9W1a0mSwsprSw+z2zRk74/L3y5Y5IUdFwOa1dP8MzWeq6LeNcxsunaW1iyhSC7Hy/mHoPkPHvU9r4qtr3XJdMtrHUJEikaF71YP9HEi/eTdnOR0zjGeM1f0jU49WsPtKRtGyyPFJGxyUdGKsD+Iou9/6/rUPL+v60ON8WfD/UPEmuteDVIRanymjjmWUtAyMCQgVwmGxyWUmtKfwfcS2V9ALyIG51qPUwShwqq8bbDz1+Tr7111FJabf1/VgOGk8F6t9qa3i1W0XSBqq6mkTW5M27zPMZC+7G3OcHGa3tY0FtV1vRb7zUWLT5JmkjZc+YHjKY9utbdFHSwdbnE2fgSe0sLaBtRE0sGpw3QldDnyIjiOLr1C8Z9cmqdn8NEtPFh1IPZyWf2p7tTIsxnV2JOB+88vAJODsz/OvQqKAOH0nwZq9jeaKlxqtpLp+iySC1jS2KyPG0bIN7biNw3DoBnFZuq/DTUtR0TTNMGrQGC2tHtpY5Ul2BiSRKgR1+YZxhsjHavSqKHqFyppdo2n6RZWTOHa3gSIsBgMVUDP6Vboopt3dwWgUUUUgCkPQ0tIehoA8t+AP/JPrn/sJzfySuwTwhYyeML3xBfWtndTSJCtq0kAZ7coGBIY9M5HT0rj/gD/AMk+uf8AsJzfySus1XxzYaPq9xYT2GpSR2iJJdXkMAaG3V84Lnduxwc4BxQBX1DwdcXtl4ggW8iU6pew3KEof3YTy8g88k+Wfzqf/hFZv7Te6N1HtbVv7Q27Tnb5Hl7frnnNdKJoj0kT7u/73b1+lO3LkDIyRkDNG39en+QdDidM8F6ratptjdarbS6PpMpmskjtis7NhgvmMWwQu49AM45qCLwJqjWd8k+q2sEjXENxZxWluy28UkT7w5jZjyxwGCkDjjmupvtcgstS0uz2eYNQkkRZVYbU2IXJP5YrTMkax+YXUJjO4nj86APOte8N64NOmv7q6iudZvL6wUmytW8qBIpQQQpJJA3MxJP5YrRHgzU7p5L3UdRtX1GfUbW7lMELJEI4D8qKCSckZ5J6n2rpptVSHW7LTPLZmuoZZVkBGFCbePx3fpV5ZEcsFdWKnDAHOKadv6/rsDOM13w/dWuleJr6BzLeXVxHeWKxRFmjmjVFTjv8y8+xNblnoYt/CP8AYpfDPbNFI/XLuDub8WJNaq3EDNtWaMsDggMM0/cCSARkdRnpS6WC+tziLXwpF4gtPDFxrNlbyR6ZaPBNZ3cG7MmFXcAeOChOfQiti58MQXXiu01aVLZ7W3sHtBbPCGwS6sCOwwFx+NQ3vjW1srGO6Gn310J757K2itEV3mZd2WAJAx8jd+1Mfx3pv2K2mt7LUrq6uJZIhYQ2/wDpCNH/AKwMpIA25Gee4xnNO93f+tf+HFa2n9f1oV9L8Fy6dNZsLmHy7fVrm/CJGVGyUOAg9CNw/Kq+n6V4l8M6NqFvJNp95p6JcSW8VvbyfaGd2ZlBO4qeWx0rePinT4xdG4W4tvs1mt6wmj2lo2z0HXIIwR1zj1qvf+MbazuIrWLTNVvbtoUmlt7S3Dvbo3QycgA8HgEng8Untb+v60Kvrf8Ar+tTS0DTzpPh7TtOY5a2to4mPqQoB/WtGs6x1iK91C4svKkikhiimAkGCyODg46jBDAg+laNNu7uStFYKKKKQwooooAKKKKACiiigAooooAK8r0H/k4/xV/2Cof5Q16pXleg/wDJx/ir/sFQ/wAoaAPFbr/kbPE3/YUm/wDQ2p1Nuv8AkbPE3/YUm/8AQ2qzFZXc9tJcRWs8kEX+slSMlU+p6CuCr8bP0jJmll9K/wDWrIKKnSyu5bWS6jtZnt4zh5VjJRT7noKgrM9RNPYKKs22n3d7FcS21u8sdtH5kzKOEX1NVqAUk3ZdAopdp27sHA74qSe2ntXCXEMkLlQwWRCpIPQ89qQ7q9iKiipIIZbmeOCCNpJZGCIijJYngAUwbSV2R0Vdm0jUbcXDS2Nwq27mOZ/LJWNh1BPQGoVsbtrQ3a2s5tg20zCM7AfTd0zQSqkGrpkFFW10rUXnkgTT7pposeZGIWLJnpkYyM1JPoer2sDzXGlX0MSffkkt3VV+pI4osL2sL2uihRVx9I1KO0F2+n3a2xGRM0LBMf72MUy+sLvTbprW9geCdQCUcYOCMg/lRYaqQbsmVqKKKRQUUUUAFFFFABRRRQAUUUUAFFFFABRRRQAUUUUAFFFFABRRRQAUUUUAFFFFABRRRQAUUUUAZev/APINH/XVf619kuStgxWHzmEWRFkfPx054596+Ntf/wCQaP8Arqv9a+zYv9Sn+6K7aHwHwXEn++/JfqeVTeHr7WNC17TbHQtQtNIksGFvp+qMhCXYOV8kbm2rjPfGcYA5rTS3utNvtE1HTvC16lk2ly2JsoUjR7aRnVhvXdgKcHkE4rtrHW9J1OaSGw1Syu5I/vpBcJIV+oB4q/W/9fn/AJngX/r7v8jx4eGr9dL0yHU/DN1qWdDW1tkQp/oVyN24tlhtyCvzjJ+XFaM3hzX5dEmtrSGW3u28N2lqrkgfvEYl4856447detenghhlSCD3FL0GTTb3/rv/AJiWn9en+R47pvhm6j8MasLnS9Ua2mmgZbGHTYIBuQnLeQJWV1PG4EjP4Zrrriyv3+El1ZyafHY3h06RfskJ+VODhRycZHbJxnFdVZalY6ksjWN7bXSxtscwSq4VvQ4PB9qmeaFJY4XljWSXOxGYZfHXA74pO7VgWjucZNNd6Zrdr4ls9LutU0+80yK3ZLPa0sRUl1IViMqQxzg8YFJLc6ppfiJvEZ8Pajc2+oWUcMlvb+W89s6O5GV3AEEP2JwRXaQQQ2sCQQRpFEgwiIMBR6AVJTb1BbHmsnhzVL2Syu7vTmX7d4gN7cWu4N5EBgaIbyDjJAGcZ5bFRPoGu3GkyJeWckk2n3NrY2eCCZII51ZpuvG5Que/yGvT6KE7A9dzhEhv/wDhOEl0nR9U07ddFtSlldPsdzFtI3qoY5kOFwQAfWtfweC0Os3A5hn1W4eIjoVBCk/99K1adx4g0a0g8661Wyt4jI0QeedY1LqcMAWIyQasWgs4LCM2nkpZqm5DERsC9cgjjFJaIHqWaKo3Gs6XaWMd9c6lZw2cuPLuJJ1WN88jDE4OaSy1vSdSjmksdUsrpIBmVoLhHEf+8QeOh6+lAF+iqzahZrBbzm5iMNwyrDIGBWQt93BHBz2qzQAUUUUAFFFFABRRRQAUUUUAFIehpaQ9DQB5b8Af+SfXP/YTm/klbN14RuNa8aa3JeXd/baTPDbI8EJRY7wANuViQWwOAcEZBrG+AP8AyT65/wCwnN/JK9Jm1Kwt72GymvbaO6mGYoHlUPJ/uqTk/hQBw39hNN8QbvGgSta3Uckd1eXUaYWMx7QIZA24qcAGNlwOSMVnRadrGt+HtWYxNNdWCppMaLJtNxHFIDMVbPBkAC/VcV6pVdI7PTLNtiw2ttHukY8Iq5JLE9upJJoA8+Xw3YarJoEVv4Sn03SEvZpLiznjVBgwkBmRWIALYGO/cc1RPh68tdL02K/8P3OpaLZX98H0uMK58tnPkMEZgGVRnAzxkHHFerAhlBBBBGQR3qGK8t57m4t4plea3KiVAeUJGRn6jmmB59pfh/W4ILVIraSzJttRFqjSBvsQlZDDGWBPIx2zjp2rItdKk060kvbbQLrw+LLSbiPVLmWRV+1ymMBSGViXIYFt5/rXr9NkjjmiaKVFeNwVZGGQwPYik9v6/rqC3PGvCuiWtxaawjadDpeufZIp7dUsRAMRNuWUtvbJZ8buR06V6F4K8290iTXrmIxXOrv9pKN1jjwBGufZQD+Jq9aeH9A0Sxuo7PS7GytZVJuBFCqK6453YHIxVganpVqtlB9ttIBcIBaxNIqGRccBFPJ4x0p3uKx59Do2o6n4U8K2dpLc21xZarKt1cW4UvblfOVm+YEdSOoP3q1da0Kz0jS7W0j0jW9Tl86SddQsZV+0xzt1csWXG7vgbcDGK6uW+0fSbkQTXdlZ3F25dY3lWNpmPGQCcseBVi9v7PTbc3F9dwWsAODLPIEUfieKXQfU4y80TVdQg8HyarAZ76GcLqLxkbdmwth8cEb1jJxxkVYnl1Hw14p1W8XRL7VLPVPJeOSx2M8Tqmwq4ZhheAQRnqa6htUsFgMxvYDGITPuWQH92Or8fw+9WlZXRXRgysMgg8EUxHM2bSXPxBln8sx+VpESToSCUd5GYKSOMgA/nXT1FHbwxSyyxxIskxBkcLguQMDJ78cVLSGFFFFABRRRQAUUUUAFFFFABRRRQAV5XoP/ACcf4q/7BUP8oa9UryvQf+Tj/FX/AGCof5Q0AeK3X/I2eJv+wpN/6G1ep/D6+isvB0yXIBtLvVUtJwemySPaf1Iryy6/5GzxN/2FJv8A0NqmWeZYvKWWQRltxQMcZ9cetcU5ctRn32Cwv1nK6VNu3/Ds9dvbQaJ4P1nwtE6u1pZRyzuOA0ssv9FC1V1jwVptnoUskmnQw3NvdW0eYWmIZXYBgWf5X69VHFeXNd3LmQvcTMZQBIS5O/HTPr+NPfUL2SMRveXDIMYVpWIGOnGe1T7RPdG0MtrQacaltbvzel+vk/vPWLCy0Vdf8V6NDappmnwWwhmnV2dipdcsdxOMc4x29aqWvhLSf7Q117nSUjaymiigtP38w8o/8tMR/OxYd+gry83VyWlY3EpaUYkO85ce/r+NPXUL5JfNS8uFkC7N4lYHb6Zz0pKa0ug/sysr8tVq6Xfpa7vfrb+tb+l3ttZWfg3xPY6bpRngt79MLKsnmICmd7DORszxnjjnNP1zT9Lgg1bUr7TzqElnb2AhWe4k43rg5IOce1eXLd3KebsuJl80Ykw5G/6+v40Pd3Misr3MzK+AwaQkHHTP07Uc+mxUctmnf2j313u/hv162f3nrEPgnRItc1j/AIlyS28E1sEjnkk2xo67nxs+YsO2eK5vwrHYTfFuFbW3FvZpcyeREQwxtU7c7uc8A896ytF8a32kWk1s8Ed4skyz7ppJFcMowPmVgSPY8VRbxJfv4pHiEmP7aJxPgLhcjtj0xxVc0bpozp4PFWqwqSbvGyd+tktvP+rnpHha7VvCn2O+5g1XV57OYt/eePg/XcBSarGmmeCNU8OxMGXShZLM69GmeTc5/lXl17qU95eTTqTAks7TiGNzsRic5AzUDXdy3mbriU+aQZMufnI6E+tJVLJaDWVSdT2nNbVSt5p3/K6PXfiE0x0/V20SRo5ILxG1YLxIw2L5bAj+AenrWXdXoYeARqd1IbKWLNyJZCUf5x9/1HTrXm5vLpmlY3MxaUYkJkOXHofX8ajeaWRESSV3WMYRWYkKPQelL2mt/QqjlXJTjTctr6211jb8Ht5WR6hq2mapdQeKLnUrnW7ea3SR1IcC0mi3fIijHIxjpXN+O/nh8N3D/wCvl0iIyHHJwSAT+Fcw1/ePAIHu7h4B0iaViv5ZxVvXdbn16/S6mjjiEcKQxxR52oijAAz/AJ5pOSat6fqaUMFUpVYttWV9tOiVv18jMoooqD1AooooAKKKKACiiigAooooAKKKKACiiigAooooAKKKKACiiigAooooAKKKKACiiigAooooAy9f/wCQaP8Arqv9a+yT/wAeJ/65/wBK+Ntf/wCQaP8Arqv9a+zYv9Sn+6K7aCvCx8FxI7Y1ei/U8e0KTQpvCvg2PSWsX8RLcW//AB6bTMi5/e+Zt5C7N2d3t3q7Z+MNR1Px7Hplpq1ybK9kurc7xbAwlFbBSMZkUgr1k4b0r02102wsXd7Sytrdn++0MSoW+uBzTlsLNLhrhLSBZ2bc0ojAYnGMk9c44roep88eR6LrbaJ8LdKii8Q3T3M9w0I8s2ytAwDExF5MJH0z8+Tzgda6/wAO6ofEnwua6128ESzwTw3FyrKu1QzJuyvy5wM5HGfaurbTbB4ZIXsrZopH8x0MSkM/94jHJ96mSCGOIxJEixnOUCgDnrxSet79R9Uzyy118aLo2qWmmS6MzWq2qHWtOiUxCN32FpVHAdBliMkcg8DitcavcWtxo62Wup4gBa8/fBIi0hSHese6MYznH3cdQDXcQWFnbWzW1vaQRQNndFHGFU568DiiGxtLdIkgtYIliz5apGFCZ64x0zTbBaM8f0vxx4ln0bWLyS9UldJlu8vPau1vMoGNiRksq8nIk54HPWt6817xB4fGrRy6p/aMg0qK/jeS2Vfs7NJsYhVxlAPmwcng816CunWKeftsrdftH+uxEo8z/e45/GpfIh8wyeVHvKbC20Z2+n09qP6/MP6/I8x1vxJf6VoNqumeJ/7ajuLzyptQje1RrdfLLbQ5xECSONw46cnFdX4Q1XUtS8H/AGy/aOS6UyqrxyRybwpO0kxnYWxjO3jNbq6ZYJZtZrY2y2r8tCIlCH6rjFTxRRwRLFDGkcaDCoi4AHoBSezDseVwyaVHD8PJdYks1tXtLl5HvCoQyNGpOd3GdxNPjvFh0fXLTw/avc2Gp6mLfTra3ZYxIuxTcGIthQnEnPTOcV31r4d02DT0sJbaK6t4pHeJLiNXEYZicDI6DOB7VpCCEGMiJB5QxH8o+Ttx6cU27v8ArvcDhfDiJLour6FqmhpZfYmae2sbkxzCOGQMVwVyuA28D0AArOsjHZ/Cvw/Z6Zpiz3urW0ETQW3lxPOgTdJljgfcDDJ9fevTDDEZDIYkMjLsLbRkr6Z9KaltBGIgkEa+UNseEA2D0HpR/wAD8APNPtU0Pw/8Q6Vc6dJplzpjCa2tHlR2jjZg8WChIwGBUY/u4r09SSikjBI5FUNU0e21WNY5xtHmRvIVAzIEbcEY/wB3PatCi4BRRRSAKKKKACiiigAooooAKQ9DS0h6GgDy34A/8k+uf+wnN/JKt63LpWk+NJNRjuNK1G4urm3iuNNn2tdxONqq8PfgEMVIxwSCKqfAH/kn1z/2E5v5JXphsrQ3gvDawm6A2ibyxvA9N3XFC3uHQ82g8U6lJqsFx/wkEbXsmrGxfw/5ceUhEpXd08wMFG/cTt9qfB4hurzSNav5vE0JvltrzOiGKL/RvL3BcgjfkAAktkHPSvRhZWovDdi2hF0V2mYRjeR6buuKT7BZ+dNN9kg82Zdsr+WN0g9GPcfWjpYd9bnmereKdQjl1F28SxaVNp1pDJZ2TRRn7ezRBskMNzAt8gCYxirGoa1eWF1q86XC6a93fWENzdOoYWavANzc8Ag/Lk8AnmvRJLGzlmhmktYHlg/1TtGCY/8AdPb8Ke9tbyLKrwRMswxIGQHfxjn149abZKR5beeLtRstFv0j1572zg1CK3j1eCOEySRtEXdVziJnUgDPTB9avWWv6voPh/Tda1XU5b+0ufPRvMERO482/MQxk7dpAJ5eur13wrZ6zpttZRyNYLbSeZD9nijKqcEcxupQjBPUe9Q2vguwtdGt9M8+aSJLxb2UsEHnSBt3IUBVXcAcKB0oQyl4lN/bfDKYX05kvHhiS5kwB991D9OwDEfhWP4sl0rR/EsuqrPpN9c7IIZ9Ju9pnwG+Q2/cN82cYwcdRXoGoWMOp6dcWNyMw3EbRuB1wRj86bHptqrW8ssMc91AgRbmSNTJwMZzjjPtRfW4dLHn0M3hWGTxQvixtO/tFr2bet7t814MDyhGG5I2Yxt7571X0021re+Gh4zMKW66IBbHUseWs+75wxbjzPL2defve9emTWFncXEdxPaQSzRf6uR4wzJ9CeRTrm0tr2Ew3dvFPETkpKgZfyNJaf15WB6nH2I0q48axLpv2VtOk0SQILcDyypn+bGOMZz0rW8DSyTeCNIaUksLcKCe6jgfoBWrc6dDPZywRgW7PAYFliUBo1I/h9MVJZ2kNhZQWduu2GCNY0HooGBTvpb+uodb/wBdCeiiikAUUUUAFFFFABRRRQAUUUUAFFFFABXleg/8nH+Kv+wVD/KGvVK8r0H/AJOP8Vf9gqH+UNAHit1/yNnib/sKTf8AobU6m3X/ACNnib/sKTf+htTq4K3xs/Scl/3Cn6P82FFFFZHqBRRRQAUUUUAFFFFABRRRQAUUUUAFFFFABRRRQAUUUUAFFFFABRRRQAUUUUAFFFFABRRRQAUUUUAFFFFABRRRQAUUUUAFFFFABRRRQAUUUUAZev8A/INH/XVf619lEkWRIOCI8g/hXxrr/wDyDR/11X+tfZiKHtlU9GTB/Ku2h/DPguI/9+Xov1OA0nxdrMejaHZWum/2rf3GlfbZJp7sRD5SAdxKnk57d/zq3J49vLn7GNG0L7Y1zpY1I+ddCERpuwVPByfTHf0HNbth4V03TZLR4PO3WtibCPdJn90SDz6nIHNMsPCOmacYDB5/7nT/AOzk3SZ/dZz+ee9dD/r8f+AfPr+vw/4JmP41vL42q6Bov26R7GLUJ1nuRB5Ucmdqjhtzna3HA4605PHkEthPdpZvtayhu7NS/Nx5h2BOnBD4U9eoNTXHgHSZoLOOK41G1NrbLZ+Za3TRNNCvRJCPvDr78mr83hXSZZ9IlEBiGlcW0cbYUDAAVh/EAQCM9wDRpf8Ar+uwf1/X4mHP4/8As3jO38Py21kXnk8lfKvw8yvtJy0YX5U4xnOenFZ+ieJdduNIS41u2VWOui0ha2u+oMzIVbCDKrwP9rGTiugXwLpKa3/aiy3wYXf21bf7S3krMQQzhOmTk5/pUsXg3TIXmKSXfly36agITOSkcqtu+UdgWJJHehef9bf8EH5f1v8A8AzoPG91LdW1y2jbNCurz7FDe/aQZDJvKBjFjhCwxndnkHFM03xze3l9YC40P7Pp99dy2UVyLoOxlQvzsx90iM85znt3rQt/A2kW2rLfI94Y0nNzFZNcsbaOUkkusfQHJJ9ATwKsw+FNNgg0+FPP22F495DmTnzG35z6j943H0pLpcH/AF/X3Eeo3EkvjPR9ODMsSwT3jgHAYrtRQfX75P4CuH/tbxBLZ+FprK/uZLkLfXEsJbIuxE/Ebevy5A9DivQb/TJZfEOl6rb7c24lhmDHGYnAPHuGVf1qOy8LadYS6bJB527TlmWDdJniU5bPr7U+i/r+ugM4bVddv9Us9abTNYuYIrjU9OitZ425hSVY849OScj61Zl8YalFeyXMhIuLDQ7x7uzDfJ9pidBkj0IOQf7rV00XgXRIEu0hjmjS6v49QdVk4EqEMMei5HSrh8LaU3iO410wE3lzam0mBb5JEJHVemeAM+go6f12t+Yf1+Jy1zban4estL14eItRvri4ubaO6t53UwTCVgpEaAfIRuyMenOa6Lw1PJ9s1zT5HZ1s78iMsckJIiyAfgWI/KodP8C6Vp97BOJ9RuIrVg1pa3V28kNsQMAop9AcDOcdqv6Fpk1g2pXN1s+0X1487bDkKuAqDPsqj8SaLr+vkL+vzNeiiikMKKKKACiiigAooooAKKKKACkPQ0tIehoA8t+AP/JPrn/sJzfyStnV5L6x8ard6tf6pbaSZIUspLR1+zAnAZLhcE5ZuAx45HINY3wB/wCSfXP/AGE5v5JXaXnhGxv9X+33N1qMke9ZDZG7b7Mzrgqxj6cEA46ZHShbh0Oe0bxZr8el+Ir7WLSxWOyvpIYGe+VFGCBsZigwq5Hzck56VRn+IOsavoml32g2doZG1lbG5AvA0UnAICPs5Vs/ewCMdK6i68C6Tdf2iGlvkW+uEuisdyQIZ1ORJGP4WJAJNN/4QPSf7Im07z9Q/e3gvjc/am89ZwAN4frnj9TQvPy/T/gg/LzKV74ruNKXWHisXnmgvYoW8+7Ihj3xKxYttPloOnQ8nPGeGR+IPEFz48tbJbS2GlTaULmQLdhipLAF1IX5iD8oAOCOfatm78JWd0l2EvdRtZLqZJpJra5Mb7lQJjPoVHIOfWiHwdpVrd6XcWn2m2bTrc20SwzEK8R/hcfxDPPPej+vw/zD+vxMbTfFuoXdnpdro+jtfTtZR3Vz9pvgpjjYlV+cqd7nax6AccmtW08S3F14uudGawjhhhHEklyBK/AO5YiOU5xuDHkcgVE3gPStlgILnUbRrOEW4ktrpo2liByEkI+8Mk+/Jq6nhaxXxCutPPezTx7jDDNcM0UBYYYop6EinpcXQz72bUb7xJrNtp0wiubLS1Fr5h+QTSlyGI742KPzrJ0Wz/tLSr7SrrWfEtpqcOye4hnugs0ZweY5FGDGxB6ZHy9q6O60Jp/EF1dB2W1vrEW9x5chSRWRiUZSOejMM+wqTRvDFno32h1uL28ubhQktze3BllKDOFyegGTwPWl0K6nHaRet4f+GC69e69fS3N/BEvnahdF0hkc7Qy8fKBnP4VNpl1F4n8C3kVt4lvppNJklQX9jdbHnCqWQuwHOVIz7g11tr4a0+0tNJtY/NaHSubdXfPO0qC3qQCcVPJoto95e3P7xXvbcW86q2FZRuwcf3sMRmiWt7CjpY4mzhuNJ+H+l662raneXLNZ3cpu7kyffKq6j0Uhzx9PSvR65/UPD3maFpmh2mBY28sCymVssYYsMB7klVH4mugqm09u4kmkrhRRRUjCiiigAooooAKKKKACiiigAooooAK8r0H/AJOP8Vf9gqH+UNeqV5XoP/Jx/ir/ALBUP8oaAPFbr/kbPE3/AGFJv/Q2p1NuQf8AhLPE3/YUm/8AQ2p+D6GuCt8bP0rJf9wp+j/NiUUuD6GjB9DWR6lhKKXB9DRg+hoCwlFLg+howfQ0BYSilwfQ0YPoaAsJRS4PoaMH0NAWEopcH0NGD6GgLCUUuD6GjB9DQFhKKXB9DRg+hoCwlFLg+howfQ0BYSilwfQ0YPoaAsJRS4PoaMH0NAWEopcH0NGD6GgLCUUuD6GjB9DQFhKKXB9DRg+hoCwlFLg+howfQ0BYSilwfQ0YPoaAsJRS4PoaMH0NAWEopcH0NGD6GgLCUUuD6GjB9DQFhKKXB9DRg+hoCwlFLg+howfQ0BYytf8A+QaP+uq/1r7Ni/1Kf7or4y18H+zRx/y1X+tfZsXEKf7ortw/wHwPEv8AvvyX6j6KKK3PnwooooAKKKKACiiigAooooAKKKKACiiigAooooAKKKKACiiigAooooAKKKKACkPQ0tB6UAeWfAH/AJJ9c/8AYTm/klep15Z8Af8Akn1z/wBhOb+SV6nQAUUUUAFFFFABRRRQAUUUUAFFFFABRRRQAUUUUAFFFFABRRRQAUUUUAFFFFABRRRQAV5XoP8Aycf4q/7BUP8AKGvVK8r0H/k4/wAVf9gqH+UNAHiV7DHL4t8Sl1yRqc2OSP42pPskH/PP/wAeP+NSXX/I2eJv+wpN/wChtU0FvPcyeXbwyTSYztjQsfyFcFVvnZ+i5PTp/UKcpJbPp5sq/ZIP+ef/AI8f8aPskH/PP/x4/wCNWZYpIZGjljeORequpBH4GmVndnqexpP7K+5EP2SD/nn/AOPH/Gj7JB/zz/8AHj/jU1FF2Hsaf8q+5EP2SD/nn/48f8aPskH/ADz/APHj/jVmSGWEgSxvGWAYB1IyD0P0plF2CpUntFfciH7JB/zz/wDHj/jR9kg/55/+PH/GrMcUk0ixxRtI7dFRck/hTSCCQRgjqDRdh7Kltyr7kQfZIP8Ann/48f8AGj7JB/zz/wDHj/jU1FF2Hsaf8q+5EP2SD/nn/wCPH/Gj7JB/zz/8eP8AjV24srq0SF7i3kiWdBJEXXG9T3HqKWWwvbeETTWdxHEejvEyr+ZFO7J5KPZfgUfskH/PP/x4/wCNH2SD/nn/AOPH/GpgCTgd6nvLO50+6a2vIJIJ0xujkXDDIyOPpSux+ypXtyr7kUvskH/PP/x4/wCNH2SD/nn/AOPH/GpqfFFJPII4Y3kkboqKST+AouxulSX2V9yK32SD/nn/AOPH/Gj7JB/zz/8AHj/jUxyDg0UXYexpfyr7kQ/ZIP8Ann/48f8AGj7JB/zz/wDHj/jU1X9P0XVNWEh07T7m6Ef3zDGWC/XFO7JlCjBXkkl6IyvskH/PP/x4/wCNH2SD/nn/AOPH/GrDo8cjRyKyupwysMEH0NSfY7rzjD9mm80DcU8s7gOucelK7H7Kj/KvuRT+yQf88/8Ax4/40fZIP+ef/jx/xqaii7H7Gn/KvuRD9kg/55/+PH/Gj7JB/wA8/wDx4/41NRRdh7Gn/KvuRD9kg/55/wDjx/xo+yQf88//AB4/41MAScAZJqxPYXttGJLizuIUJwGkiZQfxIouxOnRTs4r7kUfskH/ADz/APHj/jR9kg/55/8Ajx/xqaii7H7Gn/KvuRD9kg/55/8Ajx/xo+yQf88//Hj/AI1NRRdh7Gn/ACr7kQ/ZIP8Ann/48f8AGj7JB/zz/wDHj/jU1FF2Hsaf8q+5EP2SD/nn/wCPH/Gj7JB/zz/8eP8AjU1TtZXSWSXrW8gtZHMaSlflZh1APrRdidKkt4r7kUvskH/PP/x4/wCNH2SD/nn/AOPH/Grs1ld2yK89rPEj/daSMqG+maWawvbaISz2lxFGejyRMoP4kUXYuSj2X4FH7JB/zz/8eP8AjR9kg/55/wDjx/xq59kuTMsItpvNYblTyzuI65A9Keun3rW/2hbO4MIGfMETbcfXGKLsOSiui/AofZIP+ef/AI8f8aPskH/PP/x4/wCNXZrK6toIJ5reSOG4UtC7LgSAHBIPfmoKLsapUmrqK+5GPrkEUenBkTB81R1PvX1unhXRBCrG0YDbk/v5P/iq+TNf/wCQaP8Arqv9a+yj/wAeR/65/wBK7KLfJc+G4ijFY1JK2i/U4ax1LwDqcNzJZSSS/Z4HuCpNxGXjUZZk343ge2a2odF8OzaRHqi2s32Z4BcA+ZKW2Fd33QSc47CuO8P+G9Uk8A22o6peeabTSLhLGyjtDG0W+Mg7ySS7YGOg69KWxsL7RrONLS41Vhd+GJJZhLLI4WdVQJtH8DAEgBcdOnFdDVr/ANd/8jwO39dv8zrrXSPDl5f3NnDazebbJG8m6WUDDglcfN7Grv8Awiei/wDPo/8A3/k/+KriLz+1Y7TUZoVv1V4dLF5LAred5GD5xQ9SwHXHI571X3/8SDWTZ6hrUPh3zrf7LLcpdO7HB81M/wCuEZO0bhyCTjihqzYLod//AMInov8Az6P/AN/5P/iqP+ET0X/n0f8A7/yf/FVwV1d+dFo7a8niKx0htPzBHbyTvJ9p3kYkaMbydu0rvwOTnmqd3dXIuNPg8VXWuxudCV5EsGlDGbzSELiLnfjHtnOaX9fn/kB3aaT4cfXJdIFpN9qit1uW/eybdjMVHO7rlTV7/hE9F/59H/7/AMn/AMVXAyaPqepXEk2qy6nDfweGYXdraV4i1wGkI3FMbmBwdvTJ6GtC4utXUaZaGW683xLZW6M+SDbyooMzf7BMZJ4x8y07dP66/wCQX/r7v8zpL/Q/D2nQLLPayYeRIkVZpCWZiAABu96yhc+Bf7dfRjK63yS+SVY3ATzCAQnmH5N3I4zmtPxOCmo+Fwc/Z11NQ+eefKkCZ/4Fj8a5/S/DupavruvLc3og0Zdc+0G1+ynzJnRYmUiQn7mQOi9utC1f9eX+YPRf15/5Gw1t4PTTL3UmJFnZSvDcS+bNhHQ7WGM5ODxxRcWvhC1+1+dlPsjxJP8AvZjsMmNg685yOlcNqGha7L4O8WXEWrX0NsdTum/sxbKNhKPO6hiu/B68H6Vr+JY5Y4PF8zQTmMXGmuCkTMWVfLLEADJxg9KS2TfkEtG0vM6yfQ/D1vf2tnLayLLdb/KPnSbSVGSM7uuMn8DVr/hE9F/59H/7/wAn/wAVWLqetWWvjw7daU8smNYRQZIHibAjcvw4BxtJ7V2lHQDF/wCET0X/AJ9H/wC/8n/xVH/CJ6L/AM+j/wDf+T/4qtqigDF/4RPRf+fR/wDv/J/8VR/wiei/8+j/APf+T/4qtqigDF/4RPRf+fR/+/8AJ/8AFUf8Inov/Po//f8Ak/8Aiq2qKAMX/hE9F/59H/7/AMn/AMVR/wAInov/AD6P/wB/5P8A4qtqigDF/wCET0X/AJ9H/wC/8n/xVH/CJ6L/AM+j/wDf+T/4qtqigDF/4RPRf+fR/wDv/J/8VQfCei4/49G/7/yf/FVtUh6GgDxv4HaFpuoeBbia6t2eQajMoIldeAF9DXZ3S+C7LWo9InZhfSFQI1edgpb7oZgSqk9txGa574A/8k+uf+wnN/JK09YvV07xkzaG2oDV7maFbuxazdre6jGFMnmbdqFU/iDfwgEGhb2B7XOm/wCET0X/AJ9H/wC/8n/xVRXHhvQbW2kuJbWQRxKXbbLKxwPQA5P4Vw9vLet4giHm65/wk41QieI+d9lFn5p7f6rZ5eMEfNup9rMzWWvNPPrw8ULa3nnxnz/IQfN5ezjy8Y27SvNHS47a2O5XwrojKGFo+CMjM8g/9mqrbaL4du7+9s4rSXzbNkWXM0gGWUMMHdzwa4nW5ro3d4t9Nr6akLSH+wVsvO2O/lDJO35S3mZ3eZ2xV/V/7UhbV5JVvY4pL2x/tGSxVvM8nyR5hQr82N2ASvOM02v6/r8SUzsv+ET0X/n0f/v/ACf/ABVH/CJ6L/z6P/3/AJP/AIqvNtQ1C4s/Dd0bSTVpdBk1KJLJLiaeOeaLyiZFD4MwTeBg4J69quafdy+HvCuna5YXdxfZkmtriHz5Ztryn90p8z5so4RSSBwxOKLDO3u/Dvh+xs5ru4t2SGFDI7efJwAMn+Ksm6fwVZXdrZ3fmQ3VyiOsRadigb7u8qSEyePmIqTxNZTaf8MZrR5pJ5IYohcSMxYuN6mQkntjd+FUPE98um+JWuNEbUF16VYka0Fm8lvfoDxltu1SoZvmDDHfNFtbB0LOqXHgTRr42V/MY51AMgV53EQPQuy5CD/eIqzq0Hg3RLWC4v2KJcf6kRyzStLxn5VQksMc8Cs201i38MTa9puqWF/LeXl9PcW6w2ckovEcDaAygrkD5MMRjFVNMjm8FXOh3muW9wbWPRVsmlghacWsofcVIQEgEEDIGPkpLYHubUcfg+eDzbdJJ/8ARGvFSN5tzRKcEgEjnPGDzWpb+G9AuraK4gt2eKVA6MJ5MFSMg/erOtrqPUPGsWpJBOlnJor/ADTwtHx5w6hhxkc4POKveBRIPA+j+aCD9nBXP93nb+mKdtP68xdf68if/hE9F/59H/7/AMn/AMVR/wAInov/AD6P/wB/5P8A4qtqikMxf+ET0X/n0f8A7/yf/FUf8Inov/Po/wD3/k/+KraooAxf+ET0X/n0f/v/ACf/ABVH/CJ6L/z6P/3/AJP/AIqtqigDF/4RPRf+fR/+/wDJ/wDFUf8ACJ6L/wA+j/8Af+T/AOKraooAxf8AhE9F/wCfR/8Av/J/8VR/wiei/wDPo/8A3/k/+KraooAxf+ET0X/n0f8A7/yf/FUf8Inov/Po/wD3/k/+KraooAxf+ET0X/n0f/v/ACf/ABVefeFbOCw/aG8UW9shSJdLiwCxbr5J6nmvW68r0H/k4/xV/wBgqH+UNAHit1/yNnib/sKTf+htXf6CbyH4Y6jNofnDUjfqtw9sD5oh28YxyBn0rgLr/kbPE3/YUm/9DarVpfXdhKZbO6ntpCMFoZChI+orhqO02foGX0HWy2kl0112dm9Ger3OnWWpwafL4ktpLnUrXQ5bq5QuUkO1hs3kc5xnrWbo+geHJfDcWt32lIIZ/tEjI11LmMLwixheWBPUk5rzs6hemaaY3lwZZlKSv5rbpFPUMc8j611Oj/EO70bSrSzisIWe0V1ik86RVO7qXQHa5570c8W22FTAYmnT5aUm9dk7WWu2umrX/BNqLwbpzeEbm6udPjhuhpZvopI7iV3z1GePLAPpktRfeGvD6x31jDpkkdzDoY1Jbn7Q5+fAyu08YNcAdX1I25t/7QuhbkEeSJmCYPUbc4x7VGdRvmZma8uCzReSxMrZMf8AdPP3fbpUuUei/rX/AIH3G8cDiea7qve+78vPy28z1SfRLG71Qz6pps9/Y2uk28rytPKZFYqcRoFPJJ9enNUPD3gvTtQ0aOW+01YmuoZ5YpBPKZF2k44A2ADgYY5P6VwEWuavAcw6rfRkgLlLhxwOg4Pamx6zqkUbRx6leJGzFiqzsASepxnqabnG97ELL8Socsaltur6L17/AHnqdqsF1deAxFpzW4kgI+0wSuCgw2Uz056881naZ4V0q4OjpPpVzf8A9qtO1xfrM4FttYjHHGRjJ3V53FqmoQxRxRX91HHE2+NEmYBG9QM8Hk/nRHqeoQ28lvFfXSQSZ3xLMwVs9cjODT9onuv60D+za0U1Cpb7+8n36XWm2h6FpPhrw7Inh2zuNPe4m1X7SjXS3Drt8tmAYKOM8D2p2geCNOu9FU31knmTW88sdws8pkOwkA4A8tR04JzXnKahexGAx3lwht8+TtlYeXnrt54z7VJFq+pwQeRDqN3HDkny0nYLk9eAcd6nmj2LngcS78tV6u+77y8+zSttodD41/5B3hX/ALBMf/oRr0XXw1zba/ZrLfBm0mKQm5XNogUAnYc8Of514jLcTzrGs00kgiXZGHYnYvoM9B7VYn1jVLq2+zXGpXksH/PKSdmX8icU/ab+f/BFVy2U1TSl8N/xaf6HoWveEdA0rRrgQo/2mC2inhuF85jIxIzu+Xywpzxg5q14w0vS9X1HxOfsLx6lYRW8i3PnH94WCjaV6AYxXmL6nqElmtm99ctarjbCZmKDHoucU19RvpGmZ7y4YzgLMWlY+YB0Dc8496HNPoKGXV01KVVtrrr3j+Gj021PTNR8IaFpeltd32nLEbO7gjnWK4mbcj4DBmYAE85ynFW9O8Jaf4d8T6ba/vRfXd9cNbyxTsGS1WM7enck9a8rn1bUrqDyLjULuaHAHlyTMy4HTgmkOqag1xFcG/ujNEu2OQzNuQegOcgUc8b3sT/Z2JlBxlVet+/bTr3u/wAD0PSPCek3SaLDcaVc3f8AakMs0+pLMwFuRnjA+XjHO71pNG8E6bfXPhlvsMs9pdW9w15MjvtZkyFOQfl7cCvPI9Tv4bV7WK+uUtn+/CsrBG+ozg0sGq6jawCC31C6hiDbhHHMyqD64B60uaPY0lgsU+blq2vfv/e89N1tpodFrdhpGm+DdFmj04tqGows73LTNhNr44XOMkcV1/gGCOHwnYLOklwbzUGltDHGxjt50GF80qc4Jxx0ryiS5nmiiilmkeOIERqzkhAeoA7VLa6nf2KOlpfXNuj/AH1hmZA31weaIzs72LxGAqVaHsufW7d9fOy8rabdvM3vHmkT6R4lK3UzzXNzGtxPIU2oZGyWCeqivRZxpn/CxdQKvff2p/ZbblKp5OPJHfO7P4V4vNdXFwkaTTyyrEMRh3LBB6DPSpP7Rvjctc/bbjz2XYZfNbcVxjGc5xjjFCmkrWFVy+pVpxjKeqi163t+Gmx6DaeDNOuG06YafM1rJoLXc0gd9vngHBzng+36VNY+G/DbxabbXGlSvNc6L/aEk63TKQyjOAOnPP6V51Hquow2628WoXSQLkCNZmCjPXjOOaaNRvlKEXtwCkflKRK3yp/dHPC+3Snzx7EvA4mV71X978/M7+HwtpeoXemXlnpaJb3GlveTW0t1JsQq23OQC7D2HNWdR8K+H9Km1a5fTXnht9Nt7uOATyKA7sVIyfm28Drz9K84i1O/geJ4b65jaFSkTJMwKKeoXB4H0ol1PUJvM82+uZPMUI++ZjuUHIB55GecUOcbaIHgcQ5fxXb1fe/ftpc3/FWk2Wk+JrFNPiaG3uIILkRM5bYW6gE8kV6F4xmE1r4sgt7i6uJlNutxb3Dfu7eMgHzIh/Pp3rxma6uLiRZJ55ZXRQqs7lioHQDPYVKdSvmkmka9uTJOuyZjK2ZF9GOeR7GlzrVdx1MvnU9m5Su4L79U/wBD0nXPBnh3T7WaCOC4aaDyDHLAJnecMwDZyvl8542mnTeCdHk1SGeHTX+wfZbieGBJpFlumjxhGVxuVuTnbwe1eatquovbR2z3900EZBSIzMVXHTAzgUsmralNcx3MuoXb3EX+rlaZiyfQ5yKfPHsRHAYpJL2z69+39enQ9Dg8IaPeTafK2mS2kt7ptzMdPMrlkkT7jDPzc+hpum+DtJX+xhqOnTh5tKuLq5jMjIzOhG36cH9a88bU7970Xr31y10vScysXH/As5pzatqTyeY+oXbOFZdxmYnDfeGc9D39aXMuxTwOKtb2v5+fn5rz0Ovt9J0qbwwmsweHJ717y7eEW8FxIRaKq8cjJJPXLcVp6n4P8P2Ph98rIbgael1HdIJmZ3PJz8vlhD065rzq21G+s4pIrW8uII5Bh0ilZQ31APNL/ad+bL7Eb65+yD/lh5rbP++c4o5lbYqWCrud1UaV77vbt122893qdf4x8O6fp+h2t/pdg8EBlELvO8izb9mSrxuMde68Vv6RHaC9+H9rcBDam2mmVX+60xyRn33YrzC51G+vUjS7vLi4WMYQSys4X6ZPFXLrXZrvQdP0uSJf9Ad2hnBO4KxyV/PmhTSbZNTA1pUo05Sv8WvrFpPXe1zurObW5tG8W/8ACTm7NqE/di6Bws+75RHnp+HtXSeKQ9xZeKLVZL7cLCGU/aV/0VQoBIjOeHP868XutU1G+REu7+6uETlVmmZwv0yeKdcaxql3b/Z7nUryaH/nnLOzL+ROKOf3eX+uv+ZlLKpyqKpdLW9ktPs7f+Anr9oNM/4WJoZZ74an/ZabFVU8nb5LdTndnr2pfD1wkel+FIVurpbt7O6a3tQ+2C5YE/LJ/TivGxqN8LlLkXlwJ0XYkvmtuVcYwDnIGKQX94pgK3c4NvnySJD+7z1288fhVe11vYmeTSlFJz6JfcpL7veOt1JTL8LrN7hdk0GrTRomMbQVyyj0wa4qtbUNfn1DRbHTGjVI7V5JGfcS00jnJZie/asmsnv935HqYSlKnBqXVt/e/wCmZev/APINH/XVf619mxf6lP8AdFfGWv8A/INH/XVf619lH/jyOOP3f9K7KDtC58XxJrjV6L9SaivHvh5pt9DYafrGl6LJYLHp8rXM090AmpykDy/lDHAyM7mAIzjvXT6d4r1NLSGbU57Rmgvlt9SjFs8D2yyL8m4Mx6MV+YEgg54roas7Hz53VMWWN3dEkVnjIDqGyVzzz6Vw8fiTxBq1zZWenPp9nNdwTX6yXcLMBbiQLGoUMMsQQSc8A9Kx5tV1vRdc8W6tZHTzb29xaPdxurM02YYwQjAgKMHIJB+lCQHqdUksbF9Yk1NAGvVh+yu4cnC53bSOgOTn1rjdW8W63BJrepWR05dN0W4FvNazoxmuDhSSGDAJ9/CjByR70w6te6fqWoWemfZo7zVNcNvHNdKTHFi2RySoILHC4AyOaS/r+vmDPQqqy6fbTajb38ke64t0dImJOFDY3cdMnA5rgrzxtrFnp8ltPNYRXsGovZTX8drLPFhYxJuEKnfk5CkZIU96tW3izWtK0q0u/EKQFrqymljWO3aFvOU5WPaWJyykYHXINHmB2l/aWt7a+XdqDEjLLktt2lSGDZ7YIqwCGAIIIPIIrlfFEt4vg61gvCn2i7ntba6MYwvzyIHA9uSPxrj/ABDpM2rePtdhsdGnudRSC0Wz1FJxEmnttb5j8wPvgA5xjvTsB63RXnl3p0Wj+NU1jVbddQhvLuOC2vo7hhLaOyhPKMecGMsCeP7xyO9O0u2vI9bvtK/1tt4bVprNCxJlaVSYg3+4u5R9Qe1LpcDuJ7K1lvIL6ZAZrVX8ty3CbgNx9Og6/WrCsrqGVgysMgg5BFcP4M0HQ7vSNL8Ry/6Tq91CHnvHnYs8jD50IzjAJI2YwMdOK1/BEjN4ZSEklbW4ntkJ/uRysq/oAPwptW0FfqdFRRRSGFFFFABRRRQAUUUUAFFFFABSHoaWkPQ0AeW/AH/kn1z/ANhOb+SV6nXlnwB/5J9c/wDYTm/klep0AFFFFABRRRQBnaxoVhrtvHDfRyHyn8yKSGZ4pI2xjKuhBHBI4PQ1DB4a0q2sbezjt28mC4Fyu+VmZpRzvdicsc88k84rXooAiuLeK7tpbadA8MqFHQ9GUjBFLBClvbxwR52RqEXJJOAMDk9akooAKKKKAIbq2ivLSa1mBMUyGNwGIJUjB5FPiijghjhiQJHGoVFHQAcAU+igAooooAKKKKACiiigAooooAKKKKACiiigAryvQf8Ak4/xV/2Cof5Q16pXleg/8nH+Kv8AsFQ/yhoA8SvZCni3xKPLkfOpzfcGf42pPPP/AD7z/wDfI/xqS6/5GzxN/wBhSb/0NqdXBV+Nn6Nk0ZPAU7Po/wA2Q+ef+fef/vkf40eef+fef/vkf41NRWd0enyy/mIfPP8Az7z/APfI/wAaPPP/AD7z/wDfI/xqaii6Dll/MQ+ef+fef/vkf40eef8An3n/AO+R/jU1FF0HLL+Yh88/8+8//fI/xo88/wDPvP8A98j/ABqaii6Dll/MQ+ef+fef/vkf40eef+fef/vkf41NRRdByy/mIfPP/PvP/wB8j/Gjzz/z7z/98j/GpqKLoOWX8xD55/595/8Avkf40eef+fef/vkf41NRRdByy/mIfPP/AD7z/wDfI/xo88/8+8//AHyP8amooug5ZfzEPnn/AJ95/wDvkf40eef+fef/AL5H+NTUUXQcsv5iHzz/AM+8/wD3yP8AGjzz/wA+8/8A3yP8amooug5ZfzEPnn/n3n/75H+NHnn/AJ95/wDvkf41NRRdByy/mIfPP/PvP/3yP8aPPP8Az7z/APfI/wAamooug5ZfzEPnn/n3n/75H+NHnn/n3n/75H+NTUUXQcsv5iHzz/z7z/8AfI/xo88/8+8//fI/xqaii6Dll/MQ+ef+fef/AL5H+NHnn/n3n/75H+NTUUXQcsv5iHzz/wA+8/8A3yP8aPPP/PvP/wB8j/GpqKLoOWX8xD55/wCfef8A75H+NHnn/n3n/wC+R/jU1FF0HLL+Yh88/wDPvP8A98j/ABo88/8APvP/AN8j/GpqKLoOWX8xD55/595/++R/jR55/wCfef8A75H+NTUUXQcsv5iHzz/z7z/98j/Gjzz/AM+8/wD3yP8AGpqKLoOWX8xD55/595/++R/jR55/595/++R/jU1FF0HLL+Yx9dlLacB5Uq/vV5ZRjv719cLrrmFVOhauRtwf3Kf/ABdfJev/APINH/XVf619mxf6lP8AdFdlD4D4TiNNYzV9F+pzsF3a22lLpcXhjUlsVj8oQeQhTZ6Y39Kx7nS9O/4RW98P6Z4av7C1vBtl2WqNkEjcfv8AJxwCTxx6V3tFbngnH6nBpGtW1tb6l4Qv7qK2x5Ikt0OzjHB39OBxUsn9myRXkT+FNQMd5s+0L9nTEmwALn5+wAH4V1dFAHHXVrot9rEWrXXg28mv4sbZ3tkLcdCfm5I7E9KkvU0vUbS6tbzwlfzwXUvnTI9uh3vgDd9/g4AGRXW0UAea694ft9R0rT9P0zQLiytrJ2dLabTxJC5YYyQsqtu687u/Oanh0orpGjadcafq1xHpt4Lwl7VfmILFVXMh2KCRgZPAxXodFAHLa3dtrOkT2LaPq8RfDJIIEOx1IZWxv7EA1NBqMUF3PeJ4d1MXVwqCeVYFBk2jC5+ftk10dFAHHLa6KmuHWl8HXo1InJuPsybs+v38Z9+tX4dRhgvbm8i8OaolxchRNIIUy+0YXPz9ga6KigDiorDRbbV5NXtfBt3DqT5IuBapkMf4sb8Z9T1NXNFvG0bR7ewXR9YlMSnfIYEBdiSWbG/uST+NdTRQBjf8JBJ/0A9X/wC/Kf8AxdH/AAkEn/QD1f8A78p/8XWzRQBjf8JBJ/0A9X/78p/8XR/wkEn/AEA9X/78p/8AF1s0UAY3/CQSf9APV/8Avyn/AMXR/wAJBJ/0A9X/AO/Kf/F1s0UAY3/CQSf9APV/+/Kf/F0f8JBJ/wBAPV/+/Kf/ABdbNFAGN/wkEn/QD1f/AL8p/wDF0f8ACQSf9APV/wDvyn/xdbNFAGN/wkEn/QD1f/vyn/xdIdfkx/yA9X/78p/8XW1SHoaAPG/gdqr2fgW4jXTL+4B1GZt8Ealei8csOa9M/wCEgk/6Aer/APflP/i64X4A/wDJPrn/ALCc38kr1OgDG/4SCT/oB6v/AN+U/wDi6P8AhIJP+gHq/wD35T/4utmigDG/4SCT/oB6v/35T/4uj/hIJP8AoB6v/wB+U/8Ai62aKAMb/hIJP+gHq/8A35T/AOLo/wCEgk/6Aer/APflP/i62aKAMb/hIJP+gHq//flP/i6P+Egk/wCgHq//AH5T/wCLrZooAxv+Egk/6Aer/wDflP8A4uj/AISCT/oB6v8A9+U/+LrZooAxv+Egk/6Aer/9+U/+Lo/4SCT/AKAer/8AflP/AIutmigDG/4SCT/oB6v/AN+U/wDi6P8AhIJP+gHq/wD35T/4utmigDG/4SCT/oB6v/35T/4uj/hIJP8AoB6v/wB+U/8Ai62aKAMb/hIJP+gHq/8A35T/AOLo/wCEgk/6Aer/APflP/i62aKAMb/hIJP+gHq//flP/i6P+Egk/wCgHq//AH5T/wCLrZooAxv+Egk/6Aer/wDflP8A4uj/AISCT/oB6v8A9+U/+LrZooAxv+Egk/6Aer/9+U/+Lo/4SCT/AKAer/8AflP/AIutmigDG/4SCT/oB6v/AN+U/wDi6898LXBu/wBobxRMbeaAtpcX7uZQGH+p6gE163Xleg/8nH+Kv+wVD/KGgDxW6/5GzxN/2FJv/Q2p1Nuv+Rs8Tf8AYUm/9DanVwVvjZ+k5L/uFP0f5sKKKKyPUCiiigAooooAKKKKACiiigAooooAKKKKACiiigAooooAKKKKACiiigAooooAKKKKACiiigAooooAKKKKACiiigAooooAKKKKACiiigAooooAy9f/AOQaP+uq/wBa+zYv9Sn+6K+Mtf8A+QaP+uq/1r7HmadNMka1jWS4EJMSMcBmxwCe3NdtD4D4LiT/AH35L9TM03xLHqPiG/0oWzxrbjMNwWBW42nbJt9NrEKasr4k0N7e4uF1iwMNsoeeQXCbYgc4LHPGcHrXLaf4L1TRrjSNQi1rUL64gkxcWtxJH5ISQfvSmFB4YhhknpVeHwfqFl4I0W3h06zmv9Puxd3FmzhUuiC/BfBGfmDAnuK6D583LjxtpdvrFrG99YLpVxYvdLftcqEJDqgAPQ53evarmseKLHRIbi6u5YBZw2Zu/MFwu5xnACqeucgA5wSQKxofDt1f+ILHU7/RbG2ij064ia3VlkEUryKRjgAkqDkgdzWbZ+C9W/se3sriOBWHhyTTmLOGCzFgVH0GOtJ7f15/8AfX+vL/AIJ10fizQH0i01V9XsYrO7wIpZLhFVm/ug5wSDwRVu91rStOkt477UrS2e5bbAs0yoZT6Lk8/hXnWr+EvEWoW+jXsdlJbzQWLWU9jaXsKbcsPnDvGykEDkAA9OTWnB4a1XRtQtGg0ez1e3fT7eyY3VyN1r5ec8lPnU7s8AHK9KbtcnWxvaZ438P6pNqcUOo26tp0/kzb5k9gGHP3SzbcnuCK15tV0+2aZZ763iMGzzQ8oHl7+F3Z6Z7etcNfeE9YltfFdhb2Voq310l9Z3JlA8xgYz5TKBleYzz0+amXvhzX9cTW577S7W3bUHsCtt9pEo2xSZcMcAdPwNJbIb6nZN4n0BEtHbWtPVbw4tmNygE3OPl5+bnjinWGqPd63q1g0Sqti0QVweX3pu59MVxHxA8K+ItbnktdJghGny2flIIpIodrgkkSbkZmU5GApXBzXXaNpt1Z61q9zOqiK5+z+UQ2SdkYVs+nNC2uD3KVh4xa9nvbh9MMGiWrSo+oyXMYCtESG3R9VGQcE+3AzV7QfFmjeItLs7+yvYSt02xI2kXeHC7ihAJ+YDkisGDRNWu/GAv5NGtNKiXzFu7iG78wagpUhQ0YUdDg5bkYxVGz8P8AiKw8OeHxFpNo19od2c24ugouo/LZN4bbhT82cH0oXn5A/I7e417SLS1a6udUs4bdZjA0sk6qokBwUyT97Pas3w/4mbWYLOR4beP7TJcou24GSIpCoKqeWyOSR0/GuXg8Ma/ZyWepPpNjfXEWoXs0li1yAu2dgVdWKkZXGORnBNT6T4P1a3s9It5o4LYwLqKymB8rF5zHZs6ZHPtijoD3O0tdc0m+e5S01Ozna1OLgRTq3lf72Dx+NSafqdhq1oLvTr23u7ckqJYJA65HUZFebeHPAurWKXKalaS3Ii017GOObUI/KuFbbkKEiVkB29WJIz9TXXeELDV7XRrmLVoo4HklPkxB1eRI9oAEjqAHbIPOOmM5ND2AkHic/wDCLSa2lp52+Rls7eN8NP8APsjGT0LHH0zUGpeMHt9B0jUdO0xr6fU5kgitjOItrMrEgsQRxtIrE0rRL/WvDXh7TFvbjT4NN8xbqe1dRKs8RMaqNwIxyzdPSm3XgW9ubO20S7L6lpcGsrdma6mAkkhZGLg7QORIx6YyDTtqBrHx2f7FjuF0mX+0nv2037C06KBcDJI837u3A4PfpjNN1rxdr2j2lncnwmZFnaOF1bUY0McrvsC9DkZwd3oelQDQ9R0rwzcaJFoFnrFhHdMtvbzXCxloG+ZTkg/MrEjJ5OAc5pf+Ea1k+DNO06VlluodRhuNjTlxDCswcJvbltq8ZPXFHX7gei+83NP1u9l1S2sNT09bG4uLVp0jWYS4ZX2su4AA8Mh49T6VuVzd6puviBpSxn/jysp5ZfYSFVUfjtY/8BrpKOgBRRRSAKQ9DS0h6GgDy34A/wDJPrn/ALCc38kr1OvLPgD/AMk+uf8AsJzfySvU6ACiiigAooooAKKKKACiiigAooooAKKKKACiiigAooooAKKKKACiiigAooooAKKKKACvK9B/5OP8Vf8AYKh/lDXqleV6D/ycf4q/7BUP8oaAPFbr/kbPE3/YUm/9DanU26/5GzxN/wBhSb/0NqdXBW+Nn6Tkv+4U/R/mwooorI9QKKKKACiiigAooooAKKKKACiiigAooooAKKKKACiiigAooooAKKKKACiiigAooooAKKKKACiiigAooooAKKKKACiiigAooooAKKKKACiiigDL1/8A5Bo/66r/AFr7Ni/1Kf7or4y1/wD5Bo/66r/WvsW5imm0iaK3fy53gZY3/usV4P5120PgPguJP99Xov1Mv/hNfDZ1kaSNXt2vS/l7FyRvzjbuA27s8Yzmt+vJrHXbqyi8M6Jpc01neW7wW2oaM+mFiw3ASy+ZjAHVtwOD1qPRdS8SS/EHybq82XIu5hPavPcMDbjdsxF5flKMbSHD5Pfriuix8+eu0V5N4e1K9k1XTWj1LWZtdaRzrdnciTyIECPnCkbEw23btPPvWNoWq3OoWOu6gms3/wBvg0iYiFtSlkMsxXPmpFgBAOmBnBI+pQ7anuVFeU+LJbjRdB0izjvNXlmvFac3U2oTxgy7VwhaJGbJP3UwF61Tudaeb+yf7f1rWrOOXw9FO/2IyIWuC+AW2DIY+nAPQ+lO39f16C7Hqq6pavrMmkhm+1xwLcMu042MxUHPTqp4q7Xk0lhqupXclzqF5qdnqEPhiGaQ2shhZpw0hG4qOSCOV6c8g1pT6lrAXTbX7Rc+d4ksrdY3BI+zyqoMxH9zMZLD3Wi3T+uv+QX/AK+7/M769voNPgWa4YhWkWNQoyWZiAAB9TWZq3jHw9oV4tnqWqwwXDAHy8FioPQttB2j3OKq+JwU1HwupJ+zjUwHyc8+VJsz/wACx+NcbqmqXPhu216zW9m0zXJ7+a6t5TpxuBqKMD5aKcEcfKnqMe9L+vyH/X5ncah438OaVfxWN5qaJcyosiIsbvlW+6cqCMHFS6x4v0DQbqO21PVIbedwCEOWIB7tgHaPc4FcDcazNpvjtZ7/AF86K1xp9i0sJ08yi4Yb9y5x8mM4/Gtq31vTvCuv+IYtcSdJ7+7E1tILZ5BdRGNVVFKg5KkMNvv707fqI6zUvEOkaRp0eoX2oQQ2suPKk3bvMyMjaBktxzxmorTxRo1/aW11aXizW9zOLdJFU4EhGQrZGVP19R61wGnQT+FrfRL/AFmCa0tk024himEBmGnSvLvXcoBx8hC56fLjvViLUtT1TwFfT3lybyRdWhSwuza/ZzcKJYtjhfruGfahLW39b2E3b+vI9Porj/Ht1LbRaYJ7q9s9GknYajc2RYSRrsOz5kBZVLYBI/rXN2p1LU10Wx/tPWV0u41S5jgufMeOea1EJK7mwGxuBAY84APvSWo2eh6xrWl+HbE3up3KWtu0gTeVJy56DABJJqXS9VsNasEvdNuo7m2fIDoe46gjqD7Gua8ewXv9naFFproLpNWtxFJOjSKpAblwCCR68isXWdPufD1ra/2pql3HZajfS3Os3unI8WxjGBGq7MsiZUDIOTjk80d/67B2/rud/d6na2V3a207ssl0XEWFJB2ruOfTgU6DUrK58oRXMbNND56JnDNHx820845HavPtGlvp59EkllvZ7ZL2+FjcXSt5r2/knYzEgHrnBPJGKo6JAreKvCWqapd6qLm70YIjmaXZJOCp2MBxyMkhuDjPajr/AF2YdP67nqVrcQXlvHd25DRzKGV9pBYduvNT15HFqckltoQ8R6vrdnZvYb4ZrVpQ0115jAh2UEkhduFbg5PWjUNd1I/Ey0itH1CEJqMVvPFLczEPCRy3khPKCHsxbdmnbWwHqWn6hb6nbtPbMzRrK8RJUj5kYq36g1arnvBqsuizhlKn7fdnBGP+W710NIApD0NLSHoaAPLfgD/yT65/7Cc38krb1O71K08bq2papf6fpbSRJYtBEjWspPDJMxUsrFuByByMc1ifAH/kn1z/ANhOb+SV2V/4Th1LVPtV1qupvamRJW07zh9nZlIKnG3djIBxuxntQtw6FFPHLPfRv/Y1yNFku/sSal5qYMu8p/q/vBN4xu/SmyeLbq+0zVLuLSLyHSYbedodRjnjDSGPIO1DkrkqdpIP0qzF4F0+LU1uRe6gbNLk3aaaZh9mWYsW3gY3feJOM4zziiLwRaQJf28ep6mLC7jljFj5y+TD5mdxQbc9SSMkgZ4FHQfUq3njiW2MxtNDur61sIEl1C4WZFMIZA+Ap5kIU5OMVH/wk5sNS1mdEuL/AM+5tIbC2R8b2khDAAtwoPJJ+tW73wFYXlxI66hqVtDcRJFeW9vOFju1Vdo38Zzt4O0jIq1feDdOvluv3tzA800M8ckDhWt5IlCo0fHHA6HI5NN2/r+vuJVzOfx28FhOLjRpYdXguY7VrF7mMLvdS6nzfu7SoPPqMYqTRfHB1CK2l1DTf7PjuFuCr/aVmXMJ+YZXjoGI9lNZPibwJO3h/wCz6f8AatUuJrtZ76W4uIxcXACFAAzoY8DI4K4xnHNSHwpq+o+C9O0nUVUSx3qMNsiBre2B5UlFVWYpuU7QAd1CGbOr6/cDwBLrEML2088C+UjNlozIQqk+/wAwNZWtz6jpniO2F7q2o6fosUcKW1zBGkkTyZwwuSwLDPygHgcnnNdP4i0n+1/Dd5psWEeSL9yegV1IKfhkCs+/8KDXZUn1DUdTihlRDc6bHcL9ncjHB+XOMjnBANGlw6amXFHrXiebVb6DxDdaWlleS2trb28cZTMfBaXcpLZbJwCOMVXsdZ1Xxk2k2MeoTaSJdLW/u5bRV8x2Z9gVC4IVcqxJwTyBW1f+CbW8vbmeHVdVsIbxi13a2k4SOckAEnKkqSAASpGam1HwfY3iWRsri70m4sofIt57BwjLFx8hDAqV4HBB6UlsDKQXUV8Rf2FNqtxPG2jSMZiFRy/mbQ/ygYYA4yMVr+FtRk1bwvpt9MczSwL5h9WHDH8wagGgHT91/az3V5qMNg9rEbmUEyEtvBY467vwA7Vd0DTBo2gWOnZDNbwqjMO7Y+Y/ic0+n9eYdf68jRooopAFFFFABRRRQAUUUUAFFFFABRRRQAV5XoP/ACcf4q/7BUP8oa9UryvQf+Tj/FX/AGCof5Q0AeK3X/I2eJv+wpN/6G1dZ4e8L2WqaDNql7d3kapdparHa24lYlgMHqOK5O6/5GzxN/2FJv8A0Nq7Dw/4xbw94ZltLR5475r+O4DJgI0YGCrc9/TFcU+X2j5j77Be3/sul7D4v0u/UrXngjVo9fv9L06Br/7G4V5YgAORkZyeD7VSsvCuu6iZxaaXcSGBzHIMAFXHVeep9hXYw+N9AhfVIIbe4itbq7W9id7SOco+BuUozY6jIOcjNJpPjnQbe/n1C9tJ3vWvzcCc20cjOmMAckCNvdRUqMOrNfrWPUH+7u0lbTrbrr+Wxyup6HDYeFNI1MNMLm8lnjmjfGF2NgYGM59c1e1PwxpmlaHY3c95qD3V7Zi5jSK1UxKT0Vm3ZHPtUXiTxFZ6votjZ26TLJBd3UzF1ABWR9y456461pal4q07UfDWn2C6lrFq1rZrBJaxIvkzOvOSd/64NL3dfl+RpzYq0G7/ABSv6XdujM7TfAOu3uqWdncWclmtzkiWUDCgDPIzn04681VXwX4glu7m3g0yWV7d9jlSuM4yAOeTjnArp5vHOi/2po9+ILu6u7W58ye6liSOR49u0Kdpw7D+8cdKZoPinwtokzutrdSSLe/aEnktY3dkx90AtiMg/wAQ5NPlhtf+tDP6zj0nLk1tordbvzvtb87bmA3gzU18JjX9v7vzmjaEgBlUcbuvrxjrVHUPDes6TaJd3+nTwQOQA7jjJGQD6H610EvivTJtKuIWjuRcR6w2p23yKUkBP3X5yv4ZqfxX40sNZ028hsRNG17KkssTWkSAFfWRSWc56E4qWo2ua06+N9ooyjo2+my0t+HX5Gda+E7P/hE4ddv765jS4Z0T7NbeasZX/nocjbk0y98Baza2WlTxw/aG1BfljTGUY5IXrzkAnNXfCnifS/Dlr5pn1WSZo3WawwhtpmOQCSTkDHsTUlp4v0uD/hGbtobr7XpBZJIVVfLdCSSVbOcjI4x+NVaD38jOVTHRqS5VdXfTydl0621u7/ecumhapJFDLHYzOk05toyozukHVR711KfD94dN0s6it5a313fNbvGqq+ECkgqo6nI9auW3jfQ9J/sxLCG/nS11CW6kM6IpZXUg4wTyM/pTbbxloGnLpEFqNSlhstSe8kedE3MrKRgAN6n+tEVDq+36f8EmtiMdP4IW36b/ABW9OnrfyOVTwtrF1Dc3Vlp9xPZwu6+btxkKeeM5OO+M4qvN4f1a30lNUmsZUsXwVmYDBB4Bx1wfWu1sfiBp8GmWiGOaC7smm8p0tIpd4diRhmOUPODgHNZOpeJtKvvB6afIl1daiqRpDNNEi/ZwDllDqcup7AjipcY20ZvDEYxztKGl7ddtde3Z3/C5U0vw3b3fhtNSuZpY5bnUY7G3C4xzy7Ed8Dp0rS1nwLZ2NpfTWmoXLtY3aWswuLcRhyxxmMgndijTLyD/AIV/ayk5bStZS4mQEbjGwHIH1GKl1jxxZ63BqcF59rkUXy3WmswBMQz8yNzwMdMZq7Qtr/Wi/wCCYSqYuVZ8jdlJ3+9W/DX53MvxX4c03w9dzWEF1qFxexOq5e1VYmyM8MGJJ5HapvEXggaHZWM8d6bhpJhbXa7MfZ5Sqtt688E/lWvq3i/Q9V8SW+pT6hrUtnHcpN/Z8kS+Um0fw/P1yPTuaqzeO7HUtP1i1vdLjtzdzLdQyWwYkyhs5fcx6gY4pWjqFOrjuWm7N2+Lbrp2W2+hSPhSxtPiMvhq6up3t2kWIToArbmQFeORjJArl7y1eyvri0l/1kEjRt9QcV6El7oviX4k2Wq6fcXiTvdRzSx3MSJHHHGuWO4Mf7vp3rhdcvF1HXtQvE+5PcSSL9CxIqZJJff+h04OrVlNRqXvyxvfvr+f6FCiiioPSCiiigAooooAKKKKACiiigAooooAKKKKACiiigAooooAKKKKACiiigDL1/8A5Bo/66r/AFr7Ni/1Kf7or4y1/wD5Bo/66r/WvsllZ7BkSXynaLCyY+4cdfwrtofAfBcSf778l+pPRXl2nXn/AAgtrfwXWnyf279nR/Oa9eWC/JkWMSncSUO5huGBgHjNdBPfavYXuhrrkenT3T3cqiSzEihUEDtwpb73y45yMehrfpc+fOuliSeF4ZVDRyKVZT0IPBFYmj+ENL0S7W5t2vZpI0McAuruSZYEOMrGGJCjgdPQVyWifEXWNTWa4k0sraS2M11bv9injWEou5VeRwFkz6pjp+NWrXxvrNnbfa9btLAwTaM+qwJZl9ybAuUYt1zvHIAx79aNtf66/wDBDf8Ar0PQapjS7Ua0dW2t9rNuLYtuONm7djHTOe9chqfifxHoHh+O71KHTZ7q8niitBYwzSCPeCTvQZZ8AcbcbvQVteEddvtc0eafUbN7e4gmaElreSASgAEOqSfMoOeh9DzR+gbnQBg2cEHBwcHpVWbTrafUrbUJFLT2yOkR3HC78bjj1wMZ+teV6mUvfCXhKa8sbzUE1HUpbi6tbNysk5ZJWx95c447jha0rXTr2WTQvDmtyXdvp9415OLRro+YY1I8qB5FOThWJIB7AZOKdgZ6JfWFvqMCw3CkqsiSqVOCrKQwIP1FWScDJ6V5Prcf9jWXijRdNuJ/7OtVsJYkadnNvI8wDIrEkgEBWxnv712eus3/AAmPhePcdjvdBlzw37ruO9FtA6nSAhgCCCDyCKWuY8Iy3B8Kz28BVpbO4ubWAycjCSMqZ9gAB+FUF8cT7I7h7aEWx04yuQTuF0FLeV9MA+9IDtqqXdla6hLbicb2tZlnRA3RwCFJH45HuK858Sarry22rpYvaWF/DPpv2iX94d5kwCow3ABwOOq57nNOvtR8QaL4k8S6lappkr2mnWk995ocCTashKxgH5c84LE444NPYD0+isLxBrj6b4cGoQSQRTS7FhE8byAs3QBIxudvRR19qq+DfEN74k0C5uLiKOG8t7iS2J8mSNWZcYYxv869eVPNLuHRM6VZEdmVXVipwwB6H3p1eR+DrzWdN0azhtYtHbWNdvro/a3icKREzljL826Rs8KARgfSt+Lxdrt8bfSbSDTYtaa6ubeWaUu1uBCFLMqghjncvy5455OKdgO9orjbrxVqVl/wkEU8Vl5+l6THeLsLFWlZZCRyclcoMdDzT18S6qPEWnQXMdna6bdRRBJJUkJnldNxVHHyqQR91hkjoaLBt/X9dzr6K5bWdZ1pvEQ0TQl09J47QXk0t+HKlSxUKoUg54OWPTjg1hjxtr+qrbto9ppsQfSBqUv2su20h2Uou3GQdvB/HnpS6X/r+tAPRaKpaPqH9raJY6j5fl/ardJtmc7dyg4z+NXabVnYE7q4Uh6GlpD0NIDy34A/8k+uf+wnN/JK6tvEuozeMZ9FsdPtXhtPLNy0915czK4zvjTadyjuSRyCK5T4A/8AJPrn/sJzfySui8QaDrWt61bDyNKitLeeOaHUVdxdwhWBZVGMfNgjO7GD0oW4PY6Bde0poo5BexlJLo2SHnmYEgp9cgj8KyNV8f6Bpumavdx3sdzJpaZmhjJzu6BQcY5PGegPWshfCfiBNQitxJpx0qHW/wC1Ek3uJmVmZihXG0EFuuefanL4R1y4t9fsZZrKy0++tJoILe3leVPMck+bhgPL68opIJOaOg9ObyNpvHfhqLTrG+uNVhhhvhmEvuGecEnjIAPGTgVan8R2FjcXxvr2zgtbZIWMhkOVEhIBbjABI4IJ75xXI+I/Cni7xBptrbm6tLdWsWt7iCC+liRJOQH3KmZVIwCjYH1q5e+DNQuobqMPakTRacgDE4/cPufPHQjp/Snpf5k62Ogg8X+H7nSbjVIdVt3srd/LllBPyN6Edcntxz2rM1Dx5psA0W9tb60k0m9nkinuWJ+TbGzYHcNkAYIzz0qvq/hjXJbrxBdaXdwQSX81q8eJWjZkjTa6lwpMZPZlyRWVp/gjxDpdtZywyWE95bapPf7bq4lkDh4tgUyFdxbP8RHv7Uhs69fEtleR6fPp15aXFteiXy33nc5RScKMdRg5BIxishvHUdh4aj1fUvsw/wCJUt+0MbMJGYkDAGCApJAyT1P41Hp3hHU4JtPu7mS0+0fbbu9u0iLbEaaMqFTIyQCRknGeTTV8F376elpJcQJnw8+lM6knEjY+YDHK/rQ+v9dGNdP66/5HQaR4o0jWrNLm0u0Ia3FyynIKpkgnkDgEEZ9qh1/xNHpPhyLVrSOO5S4eJIWkk8uIeYQFd2wdqcgk4rmtb0nVpbDw7az/AGeHUrknTLsWrM6G1ZcuQxAOQEB5HUkV2Osw3/8AZPk6Ta2E78Ibe9LLE6YwVyAcduxFOVuhK8zCuvHcWhSaPa+IooLW81GRk/0eVpo1UAkOG2gkE4GMA81vvr2lxxTSvexhIbkWkh5+WYkAJ9csv51yNp4P1vTrHSpbQ6eLm01KS7+x+Y628MciFDHG2CcLuyOACc9BRfeE/EEl7fW1vJpx0y61WHU/MkZxMpVoy0e0DH8GQ2e+Md6Fa/8AXl/wQ/r8/wDgGnr/AI40/Tr+DS7G9tZtTN7bwTW7EkqkjgN043AHOM8dxV6TxXpdhp895ql/aQRRXUltlHZsspI24xktjqADjnnvXOy+Ede+0vZRNpp0sayuqrM7P55zKHZCMYyOQGzyMDAqHVvAmrXKrc2tyouodSu7mOOO9ltt8cxH/LVAWVhgcYIPIpLb+vL/AII3v/Xn/wAA62fxXoNt9g83VbYf2hj7KQ2RID0Ix0GeMnipdZ1N7B9PggVGuL26WBA/QDBZz+CqfxxXIjwbrVjZ6Rb6T9itZbdSst4bqZpIw0hd1wwImU56PjB54roPE0TpqPh/UQCY7S/xLgdFkRo8/gWWnpf5i/yIdH8S6jrGvXtvFp9qunWk8ltI5uv9IR1/iaLbgK3b5s4INQp4ymbwJZ+IvsSeZcTRxGDzDhd0wjznHbOelM/sHWr7xha6newaTax2cjEXdo7+fcxlSBG4IAC8gnJbkcYqhB4R19bC38Nyy6d/YNvdLOtyrP8AaHjWXzVj2Y2g5wC27oOlJdLj6s1rHxNqmqeIdQsrPTrP7JYzPbyGW7KzhwuQ5j2/6skgA5z3xVXSNe8Xahr17plzpWjQLZFBPLHeSOQXTcpVTGN3bOSKfc6DrWo+LrPULmDSraGynMiXts7/AGmaPBHlMCAApyM/MRxwBWrY6dLpmveINVuHj+zXfkum0ksojjw2Rj+VHQOpa0DVP7Z0K0vygSSVMSIOiuCVYfgwNaVc/wCCrWW18KWnnqySTtJclGHK+Y7OB+AYV0FN7ggooopAFeV6D/ycf4q/7BUP8oa9UryvQf8Ak4/xV/2Cof5Q0AeK3X/I2eJv+wpN/wChtTqbdf8AI2eJv+wpN/6G1OrgrfGz9JyX/cKfo/zYUUUVkeoFFFFABRRRQAUUUUAFFFFABRRRQAUUUUAFFFFABRRRQAUUUUAFFFFABRRRQAUUUUAFFFFABRRRQAUUUUAFFFFABRRRQAUUUUAFFFFABRRRQBl6/wD8g0f9dV/rX2V5Uc9n5MqB45I9rqw4YEYINfGuv/8AINH/AF1X+tfZYkSG0EsjBY0j3Mx6AAcmu2h8B8FxJ/vvyX6mNY+CvDmnW13bW2kwCK8Ty5xIWk3r/dyxJC+w4qXT/Cmh6VFbx2dgsa20xniJkZirlSpbLEk/KSOaym8awXelyXsNrqllbpJAY7mezG24R5FUFMt0OR1wQDnFUovHNzcJ4iFzp97p8el3axR3JtlYMuUGMF+WO4nsNpB68V0K58+b1r4N8P2VxdT2+mRxvdI0cuGbG1vvBVzhQf8AZAq4ug6WhtyLKM/Z7U2cQOSFhOMpg9Qdo6+lZkvjbS4tc/swx3ZVZxavdrGPISY4xGWznPIHTGTjNW9I8SW+tX93bW1perHbuyfapIsRSMp2sFOc5B7ED2zSAgt/BHhu102506HSoltblg0sZdjkj7uCTlcdsEY7Vp6VpFholitnp1uIIAS23cWJJ7kkkk/U03VtXt9Gt4JrlZCs1xHbL5a5O52Crn2yay9R8a6bpr3iSw3kj2t3FZusMW8tJIoZQozk9QPrQBNpnhq1sra2gnRJlsbqWexOCDCH3cdeSA7D6Vd1fRNN16z+yapaJcwhtyhsgq3qrDBU+4Nck/jiTTvEOqNe2OrPZR2dtceRHahmtFYOXaTB4xgZAJPHAra1LxnYaXdWyTWt+9rP5eL6ODMCbyAuWzk5yOgOM84otcL9SwvhDQE0GbQ102IadOcyxBmzIcg5Zs7ieByTnijTvCejaOkP9n2fltbu8sJeaSTY7rtY5ZieQAKoyePdMi1aWxa01HbDeCymuhb/ALiKU42hmz3LAcA9ecVp654gttCjt/Nt7q6uLmQxwWtpHvlkIGTgZAwACSSRR5h5Emg6X/Y2jQWTSebIu55ZMY3yMxZjj3JNR/8ACM6N5TRCwj8trv7ay5PM2c7uv6dPauZ0bxwItFlub9L68urjU7qG0tYoQJiiOfl2naBtXrk1vWXi/Sr5Y2jeVI5LR7sPIm0BUbbIp9GU9RT8/wCu4eX9di3eeHtJ1CO/S7so5V1BUW6DE/vAv3e/GOxGKYPDWji3urcWSeVdW6Ws6lmO+JQQqk57An35rJufiDpNq0XmW1+UMUc1w6wgraI4ypl54yOcDOO9NTxUNNfV2vvtN2w1P7LZW1tEHkk/dI+1Rx/tHJP40vIDf1LRNN1fS/7Nv7VZrT5cRkkbdvQgg5BHqDmjSdF07QrVrXTLVbaF3MjKpJyxxk89zgVinx7pgsoJ/sepGaa6azNmLfM8cwQvsZc8cDqCRyOcc00+P9MFjazrZam81zcSWos1t8zpMilmRlzwcDrnHvjmgDRufCWg3ejppU+nRtZRyNLHHuYFHJJLKwO4Elj0PemXPg3w9daPb6VLpcP2K3bfDGhZCjdyGBDZOTk55zzVHTPH+lareWdvFaalEt27QpNPbFI1mUEtETn742npkcHmpLXx1pV5qf2OOK7CMZFgumiAhndASyoc5JG1uoAOOCaALF94J8N6kbc3ekQSfZ4Ps8fJAEf904PIGeM5x1FTf8Irof8AbEOrHT4zewKqxyFmIXAwDtzjIHGcZ96yrD4g6fqcYa107VczWj3Vp5tttF0FALLHk8sMjrjOeCaveCvENx4n8L2eqXVhLZzSoCyOm1W4B3JyTtOeM809QLOteF9F8RNC2q2Edw8OdjFmVgD1GVIJB9DxU40PTFmMqWUaObX7H8vAEOc7ABwBzVbVPEltpeq2mmm0vbq5uV37bWLf5aZALtyOMntk+1Ubjxzplvqclq1tftbxTi2m1BIM20UpIGxmznOSATjAJ5NJdgOhtLWCxs4bS2jEdvAgjjQdFUDAH5VNXMXHjG2km1G2tbXUdlqkytqK2u63SSNSWUEkZIx6YJGM0l741s9JsrG4urTUZbaeCOWS8jth5cQfGC/PvyF3Yo3DY6ikPQ1i6Fe3F1qOuxzyl0t77y4QQPlXyo2x+ZJ/Gto9DQB5b8Af+SfXP/YTm/klejQaraXOp3unxSE3NmEaZdpAUOCV56HgHpXnPwB/5J9c/wDYTm/klbdzfP4Z8aaxe3Wm6jc2+pwW/wBneytWmBdAylG2/dPIIJwOetJgdZpep2us6ZBqFk5e2nXdGxUqSM46HntTNH1e31uxa7tVkWNZpISJFwdyOUPfplTXA6F4Xuhf+GLHVYbtYbXSpJJUjldYxN5yMquVOCRk8Z7d6zdDsLiLWLAW1hrUGsDV55ZppFlW2+xmWQsOf3eCCMDG7ODVW1t/W4Pb+ux6/RXjmijW5fG8t0NNvrOKeG8S7jZblvmC/uw7yExueMqYwAM4ra8I6Pd6TqPhe4VdS33ulv8A2k1xLI4MirGUDBjhSMsB07ihK/8AXr/kD0Ov1LxVpOlalHp9zLMbhwGZYbd5REpOAzlQQgJB5OOlaVve211PcwwTK8ls4jmUdUYqGAP4EH8a4nxZPJZ6+bjRLfV49faNEQw2jSWt4oOQsrY2gDLfMSpGTjPSsK78OmzuPHUWnaXqC6nchbi3kjMpSWMiNmCMTt3bw3HXt0pLzDqet1lnXrUane2HlXLTWYhMmyIuD5pIXGMnjBzxx1rgtRvNT1l/EV9ptnrMNvLY2aorQvDK6CV/OEatghtmR2P6VUt7ApD4hk0XTtYt7KUad9mFwkwkYLKd+3f8+AOoPv2ppCb0PXKK8jWy8RH4mNLPJNHKNR3RyLbXLhrPPCbw3kBSvXI3A+9b/gxJIfFWrqtpqTpIGeW9vEmiJffxGVclGIB4ePAwMGktUN6HTX/iXTdMF+908ix2Cxm4kVCwUyHCrxyT0PToRVq41W0tdRtrCWQrcXMckka7SQVTG7noPvCuF1TTbzVNF8dWFvEZb5r9JY488ugSJlAz6hSB71fhvZPE/iuxv7TTtRt7Wws7hJnvbVoMySbAEUNgsRtOSOPejp/XYOpq6N450LXZvKtJ542MRmjNzbSQrKg6shcAMBxnHrSQeOdFubO5urcX80cAVv3dhMTKrHAaMbcuvuua8+8FQXqXGjB4tcvha2U0N5a39gY4rVCn3YWKruYlQuMtkdxXWeCprhdUmstPTVf+Eeitx5a6nbNE9vKGwI4ywDMm31zjAwadtQNCw+IGi6laSXdtHqH2aJlDzS2UkSDLhCdzgA4J5xyMH0rqa87t4ZbT4NanFdwyRSlLwBJFKtlpZNnB9SRj6iu/tRItpCsv+sEah/rjmgHuS0UUUgCiiigAooooAKKKKACvK9B/5OP8Vf8AYKh/lDXqleV6D/ycf4q/7BUP8oaAPFbr/kbPE3/YUm/9DanU26/5GzxN/wBhSb/0NqdXBW+Nn6Tkv+4U/R/mwooorI9QKKKKACiiigAooooAKKKKACiiigAooooAKKKKACiiigAooooAKKKKACiiigAooooAKKKKACiiigAooooAKKKKACiiigAooooAKKKKACiiigDL1/8A5Bo/66r/AFr7Hltor3TXtZ13RTQmNxnGVIwf518ca/8A8g0f9dV/rX2bGQsCEkABQST9K7aHwHwXEn++/JfqcnF4N1A6G+kXviGS6tUMItQbREMSROrAMQfnJCgZ4+lPu/Bcly+uRrqzpZ6rIkxgMAJilXZlg2ckEIOO2TWla+L/AA9fRXstrrFpMlipa5KSZ8tR3Pt79KksPE+hamt21jq1pOtnzcMkoIjGM5J9PfpXRd7nz9jnn+G9ifFr63G9ptkuRdSRy6fHJL5nH3Zj8yjIzjHGTginy+GtW0y+1TWrPUftWo3ERgtoltUiRSzDDS7T+8K/3jg4z61d0XxhaeIPElxZaZc2t3YR2STieJiTvLspU+2FB/Gi38XWVppMur63f29lZT3TpZmQ7S0anaD6knBb6EUlt/XoHX+vUv8AiDQ217RRZG7a2uEkjniuI0DbJUYMrbTwRkdKxofA0xd57zWXubmXUbfUJJfs6oC0SgbQAeAcfh71s3PirQLOG1muNWtEju13W7eYCJRkDK468sPzqzq+t6ZoNmLvVb6G0gLbQ8rYyfQetO9tQ30MHWfB17qWqajd2mvy2MWowR291Ctsr7o1DA7WJ+ViGPPb0NZusfC621TWEvF1ARwxiDy45LVZXh8rbgRyE5RSF5A6k5zXUX/irQdLsra8vdWtIba6x5EjSDEnuvqPekuvFegWOpwabdavZxXk4BjiaUZYHp9M9s9aFe4PUz5vByzWmo2/25gL3VE1Enyx8hUxnZ15/wBX196ueIdAm1eSxu7HUG0/ULGRnguPJEowy7WUqSMgj34IFPl8V6BBqq6XLq9ol80vkiBpAG34B249cEY9adP4o0K21qPR59WtI9Rkxtt2kG4k9B7E9h1pAcze/DG3vdKht5r9Li7hvJ7tJ7yySdCZjlw0ZwD7EYxir9x4Dt5tB03S47sW4s3O94LdY1ljfPmx7FwFDA446Y71pS+MfDdvftYza3YxXSs6tE8wUqV+8DnpinQeJtOv4dPudNvrO5tbu5NuJPOxlgrHaowct8vQ44yaaAwte+G1jrXiFtWV7RGlVFnS40+O4JCDA8tm+4ccdxwOKu33g153lubTVJLS+F+b62nEIcRMYhGVKk4ZSoPp1rWsfEmi6nqVzp1jqdtcXlt/roY3BZecH8jwfSq9/wCMfDul6rHpd7q9rDfSFVWBm+Ylug46E0gOa1HwhqdvLpBs9QuJdQl1Rry81EQphW8hkB8voE4Vcfr3rX0/wYbOfTrqbU5Li7t7ya9uJTEF+0SSRlDwD8gAIwOela0PiPRrnWpdHh1O2k1GIZe3WQFxjr+I7jtTLLxToWo6rNpdnq1pPfQ53wpICwx1+uO+OlNMP6/r7zPg8HLDHYJ9uZvseqS6iD5Y+cvv+TrxjzOvtWXpXwysdI1t763ltPJzK0S/2fGJ1Lg5zN95gNxx0PTmtqHx14XuLq5todcs5JrWN5ZlV87EX7zE9MD1p83jTw1b6aNRl1qzWzMphWbzPlZx1A9ce1Lp/XoBBYeEEsU8Pqb1pBo9pJaj93jzgyquevH3ffrUWi6Pq/h2HSdFt737XYwO5kmkgCbIAuEj4PLbiDu7gHir9/4v8O6WIzfazZwCSNZULyj5kY4Vh6gkdaoXnjfTtL8SzWOp31la2P2OGeGd5MGRnZhgc4IwoOfend3F0JvE3hefxFcWhGqG1t4WDMi2ytJkHOY5D80Z4wSM8VTm8DSy3lzEutTJol1d/bJ9P8hSWk3ByBL1CFgCRj15ron1jTo47x3vIQtmoa4Jb/VgruBP1HNXQQyhh0IyKS0HucqnhC9hk1G2g12RNIvPPb7EbZSUeUHcfMzkruYsBj8cVka58LItaeAyaqAkVnDbYls0lZDH0aJif3ee+OvrXoVFAGfpuljTrrUZxMZPttx55BXGz5FTHv8Adz+NXz0NLSHoaAPLfgD/AMk+uf8AsJzfySvU68s+AP8AyT65/wCwnN/JK9ToAKKKKACiiigAooooAKKKKACiiigCBLO3jvZbxIgtxKipI4P3gucZ+mTU9FFABRRRQBBd2VvfwrDdRCWNXWQKem5SCD74IBqeiigAooooAKKKKACiiigAooooAK8r0H/k4/xV/wBgqH+UNeqV5XoP/Jx/ir/sFQ/yhoA8Vuv+Rs8Tf9hSb/0NqdUV7Esni3xKSzjGpzfdcj+NvStPTPCuq6zC82m2N7dRo21mjdiAfTrXDVV5s/RMpqOnl9Nysl5u3VlGirEvh++ht7i4ltbxIraQRTOzMBG/9088GksdCudSju3tFldbSEzzHzyNqDqeTz17VnY9L2ztzaW9f+AQUUyOy86VIo/OaR2CqokbJJ6DrV278N6jY6hFYXVneRXcuPLhZm3Pk4GBnnmiw3Vadna/r/wCrRUl/ot1pV21rfw3NvOoBMckjAgHp3qt9nT+/L/39b/GloOM5yV0k16/8AloqL7On9+X/v63+NH2dP78v/f1v8aNB3qdl9//AACWiovs6f35f+/rf40fZ0/vy/8Af1v8aNAvU7L7/wDgEtFRfZ0/vy/9/W/xo+zp/fl/7+t/jRoF6nZff/wCWiki0+S43+SlzJ5al32O52qOpOOg96m07RbnVr+KysY55riU/Kiyn6nqeBTtcmVSUU27aef/AACKirur+Gb7Q2hF/HIizqWidLnzEcDg4ZWI4qt/Y1yNNGo+Tc/YzJ5Qm8xtu/Gduc9cUWQo1uaKkrWfn/wCOiovs6f35f8Av63+NH2dP78v/f1v8aWhd6nZff8A8AloqL7On9+X/v63+NH2dP78v/f1v8aNAvU7L7/+AS0VF9nT+/L/AN/W/wAaPs6f35f+/rf40aBep2X3/wDAJaKi+zp/fl/7+t/jWja+GNQvbGO8treeSGW4+zR7Zjl5MZ2gZyeKdrkzquCvKy+f/AKdFaF54Q1nT5LeO702/ha4fy4gzN87eg56+1Qz+G9RtdTj02ezvI72TGyAs25s9MDNFiViFLZr7/8AgFWirs3hfVLdrpZrG9Q2mz7QGdv3e/7uee9LL4U1aHUV0+SwvkvGjMiwlm3FRnJ69OD+VFg+sLuvv/4BRoqe80K5sLWzubhJVhvIzJA4nJDgHB6Hgg9jVP7On9+X/v63+NKyLjOUleKT+f8AwCWiovs6f35f+/rf40fZ0/vy/wDf1v8AGjQd6nZff/wCWiovs6f35f8Av63+NH2dP78v/f1v8aNAvU7L7/8AgEtFRfZ0/vy/9/W/xo+zp/fl/wC/rf40aBep2X3/APAJaKi+zp/fl/7+t/jR9nT+/L/39b/GjQL1Oy+//gEtFRfZ0/vy/wDf1v8AGj7On9+X/v63+NGgXqdl9/8AwCWiovs6f35f+/rf40fZ0/vy/wDf1v8AGjQL1Oy+/wD4BQ1//kGj/rqv9a+yJElk05khdUlaIhHZdwVscEjvz2r4z12FU04ENIf3q/ecn19a+u4vD1oYkP2rVPuj/mJT/wDxddlD4D4XiJv67r2X6nBWngLxPImry6jcRS3F3o0unoZL1pgZCQQwBRRGh5+UA4rc1jwVd6k91HC1tBFLoiWCccCRZNwBUD7nb6E10n/CPWn/AD9ap/4Mp/8A4uj/AIR60/5+tU/8GU//AMXXRf8Ar7/8zwP6/L/I5Oew8SQ3OoatdWVlBd31jDp0MNhI0hjcyEb2YqOAGznHAGK1NU8P6jY32jahoEFnctptq9mLW7lMY2Nt+ZXCthhs545BNbH/AAj1p/z9ap/4Mp//AIuj/hHrT/n61T/wZT//ABdL+v6/EDn9C8H3ml6no1zcNayC1ivGm8sEBJJ5FfEYI+6PmHb9al8ceGNR1ufTL/S55FuLEyDyo71rUuHABIkVWIIx0xyCa2/+EetP+frVP/BlP/8AF0f8I9af8/Wqf+DKf/4ugDlbXwpreg/2VcaTbafdSQ2clnNb3l05Cb5PMLrJtJbngggZ46U3UvCWvTHWtNt00x9P1uVZZ7qR2Ett8iqVVNuHxtyvIxmus/4R60/5+tU/8GU//wAXR/wj1p/z9ap/4Mp//i6dwOcvvB99cWXiKOMW3nahqVvcwuzc+XH5X3jjr8jY+vvVe+8Ja5PJqmkxLpx0rUtQF898zsLiL5lYqE24LDbgNuGBjjiur/4R60/5+tU/8GU//wAXR/wj1p/z9ap/4Mp//i6E7f16f5Ac3c+Dbye2uo2jtGabxFHqfzHOYVZTzx97APH61KPCmoDWZboGARPro1AYc58r7P5Z7fe3dv1rf/4R60/5+tU/8GU//wAXR/wj1p/z9ap/4Mp//i6X9fl/kH9fn/mZfhDS9b0a3h0u+tdNFlZRmOC6gkYyzZOclSoCEjrycmuHl1CSH4nXFu7NNbnVElXTo5tkrSbVUTeX5ZLKOufMAIGccYr0z/hHrT/n61T/AMGU/wD8XR/wj1p/z9an/wCDKf8A+Lpp63B7WOL0b4f6lp/iON7ieWawt7ma5hmOpSEAvu6QbNob5yCdxz1xUtj4X120tdKs76HT1sNAWSSGe2Znmu/3bKAU2jbndlhuOTXX/wDCPWn/AD9ap/4Mp/8A4uj/AIR60/5+tU/8GU//AMXS6WDrc8m8Jrd67pup6Osi3l1NpD2kEi3O+OzXAxFIvlJsJJ7lz8pGeK7vxT4e16/stLtdHuEhghiMVxFHcm2bkAKwkVGO0YOVAGcjnit7/hHrX/n61P8A8GU//wAXR/wj1p/z9ap/4Mp//i6b1BaM88sdF13SdYs9JsrXTbq8t/DUVpN9pkZYx+8cEqwU5HqCBn2rdg8EXVrb3durW8wPh6PSoZX+8ZFDgk8cKdw/yK6b/hHrT/n61T/wZT//ABdH/CPWn/P1qn/gyn/+Lobvv/W/+YLR3/rp/kcldaFcprXhzSwyFLiyjTVEXJBW22spz7udvPUGu4s2vzJdfbUgVBMRbGJiS0eBgtno2c9Paqn/AAj1p/z9ap/4Mp//AIuj/hHrT/n61T/wZT//ABdDdwsa1FZP/CPWn/P1qn/gyn/+Lo/4R60/5+tU/wDBlP8A/F0gNakPQ1lf8I9af8/Wqf8Agyn/APi6P+EdtMf8fWqf+DKf/wCLoA4L4A/8k+uf+wnN/JK9TrmtJ8CaHoViLPTFvrWDdvZYr+ZQzEAFjhupwKv/APCPWn/P1qn/AIMp/wD4ugDWorJ/4R60/wCfrVP/AAZT/wDxdH/CPWn/AD9ap/4Mp/8A4ugDWorJ/wCEetP+frVP/BlP/wDF0f8ACPWn/P1qn/gyn/8Ai6ANaisn/hHrT/n61T/wZT//ABdH/CPWn/P1qn/gyn/+LoA1qKyf+EetP+frVP8AwZT/APxdH/CPWn/P1qn/AIMp/wD4ugDWorJ/4R60/wCfrVP/AAZT/wDxdH/CPWn/AD9ap/4Mp/8A4ugDWorJ/wCEetP+frVP/BlP/wDF0f8ACPWn/P1qn/gyn/8Ai6ANaisn/hHrT/n61T/wZT//ABdH/CPWn/P1qn/gyn/+LoA1qKyf+EetP+frVP8AwZT/APxdH/CPWn/P1qn/AIMp/wD4ugDWorJ/4R60/wCfrVP/AAZT/wDxdH/CPWn/AD9ap/4Mp/8A4ugDWorJ/wCEetP+frVP/BlP/wDF0f8ACPWn/P1qn/gyn/8Ai6ANaisn/hHrT/n61T/wZT//ABdH/CPWn/P1qn/gyn/+LoA1qKyf+EetP+frVP8AwZT/APxdH/CPWn/P1qn/AIMp/wD4ugDWryvQf+Tj/FX/AGCof5Q133/CPWn/AD9ap/4Mp/8A4uvO/C9slp+0P4ohjeV1XS4sGWVpG6Q9WYkmgDxu6/5GzxN/2FJv/Q2r0fwjPptv4CuG1WKSS1/tiHcI5djLwPm9wPTj615xdf8AI2eJv+wpN/6G1Oz2zXFOXLUbP0DL8MsRltKDduv3Nnruq2RnutYfU7WO8mfWrYKkb7BLEV4AJOORjqetW49N02z1fUvtEUNlY3OjyNNFBB5MsUfmLw6ZI3Adx1xXjGT6mjk56+9Sqi7f1Y0eVT5eX2ll6ennpsdhrtn9h+IttClpa21sJ4TbC2HyPFuG1s9ye59a77VLqznu9S165kT7V4cnuEjU/wDLTeAYvyYmvEMn1oz70lOyaNauW+1ULz1irbb9+vVXX4nsk+mJqviq/u5o7O5aGys8pLb/AGhzuXkqm5Rj1JPFUNT0/R9EbxLPb6TYT/Z762SBJ03qiuoLYGenJ4ryvJ9aMn1puon0Ihlc4tJ1NEkrWttbz8vxPYrXwtpkXijWRDZ2ElpHdwp5L2/nsisoZsAuAicn5ucYqbT/AA1pFmt9OmiwXkMeoXKPGbZriRkUfIqY4TB9eorxfJ9TXRaZ411XSrG2tIY7OQWrM9tJNAHeEt1Kmmpx6owr5ZiuX3Kt9l22Vu/c7iw0bQpPC1tdPpaTpPbzPdvFbKWhl548wuPK29lxzTdMstGxpFjNomnSrPoZvJZXQ+Y0i5xyDx057nNeUyyyTyySyuWeRizse5PJNNyfU1POuxv/AGZNp3qvW766b+fT9D1fTtJ0LU7/AES8uLCzhmutLlmFtFH+7kmVsL8m4ZOM8ZGcUlzYaNa3OqXP9iQie30cTtBc24jTzQ+AwjDHbkds/wA68oyaXJ9TQ5q2w/7MnzX9q7dvnfv8j2PTUtrTWLhdO06xWbUvDguPs4jG15T1RRn7p7r3xXI/D5NvjK4uHxHd20MzxWaEIJ5OnlDPAHJ/KuKyfU0lDnqmVHLXGnOHPfmSV7dvn2/4c9X8d6LFP4ZGoxxSRNbJGIdNXan2CNs79yjrlsc+9UvDEMF14L0K2uUSSGTxEqyRvyGUp0I9K81yfWlyfWjnXNe39XCOXSVBUXPZ3Tt5W7/O/wCup6oljpGoQpcnw/aE2uuPaC3tcRmaIKTg5PzHIz156Ul74btZdT1ezisrF7yXSRNaW8UIidH39Cm47Xx6GvLMn1oyc5yc0cytZr+rW/4Iv7NqJ3jUf4979z1q70nSdJt76c6Rp8s1poltMI5FDL524hmODyc9fXFN0Tw9YXXhQ3N3ZafItxYzzh4LblJBkgGUv8rD+4FxgV5Pk+tGT60c67E/2ZU5Le1d7p39Fa2/zPVIrDR3gsNObSLA/afD5u5LgJ+980KcEHPHT8aq3ejWKW+jRppVj/YE0Vs1xquQJQ7MN/z569tuOBXmuT6mjk8c/SnzrsUsumndVH+P3779unkej/EDS9LsdIJh0z7LcLebIJY7dYUeLB44djJ0zuwKsaDhdO+H/lnEZv5zJ6b9w6/hXmBz0OePWr51m6OgrozGNrVZ/tCZX5kbGDg+h9KSmk7+n6BLL5+wjS572b19Ytfhe56dNLb3FvZ/2VGYraLxKPt8ckm9hJvwrg9lPpjvVzU7yzf+0PE0sifbtCkurJFJ5dmbER/Dca8VyfWjJ9aaqWX9eX+Rn/Y6unz/AIdHum79Vp93Y9i11gW8aZcEmPTuc9fu1prcw6p431FJZVW70gzGMk/fgki5H/AX5/4FXheT6mjJ9aHVv0J/sZctufW1tvKMe/aL+/yOv1TB+FugmQnzBe3Ajz/c7/riuPrQvtYu9QsLCymKC3sYykKIuOpySfUn1rPAJ6DNQ3dnp4alKnBqXVt/e2woooqToCiiigAoowR1FFABRRRQAUUUUAFFFFAGXr//ACDR/wBdV/rX2bF/qU/3RXxlr/8AyDR/11X+tfZYkSK0EkjBURNzMegAHJrtofAfBcSf778l+pLkZxnpRXl3hrXiPFo1KTTNXtxrXmCWa4tykEhXLW+xs8nywR0Gc0apqviTVvhvq2s/2zp0EV1p73EEFvA3m26jqu/fyccE4G01v0ueAld2PUaK4q117UrDU4NMv7+0n26G9604i8sPIr4yBuOAARkZ9657W/iFrFl4d03ULSWKS6Gmx393bx2DSghh1d94ESHBAPzH2ptf19/+Qlr/AF6f5nq1FcQ+saxqGsa7CJLJdLsLRJHgeAu8xkgLbd24AAH2OelYGrePNT0rTNLm08wsIbG1murWLT2dF8wDAaTeBEuPu4DHjmi2tg6XPU0ljkd0SRGaM4dVYEqcZwfTinZGSMjI6iue8P4/4SDxOfW8jP8A5Ajrj7ZrbwRqN5d3NjBf3lxb3d1bapbzFpLlUzIUmX2GAGGRx2pBvsepZA6miuDkvtZi0vT7jVL3SdRa51CyaIQWxAgEjgHGWOcZ+VuO/FU9G8b6/qXimOM6dP8A2XLeS2hBsiqxBCwD+cX+Y5UZXaOvtTt0C+lz0iivOdB8V+Ipv7DvtTksZrLVFuEFvbwMskZjV2DbixySExjAxS/8Jbr1n4Nm8Tz3GnXiXNvHNa2VvC26Au6qAx3fOBu54XkYpAei0xZY2kdFdS6Y3KDyuemfSuW8E63rOqrfwaxazI9syeVPNafZWlVgTzHvbGCOueeKyDq8ln4T1++VJpL691We1iSBN8hO/wApQo7kIuce1AHoYIIyDkUgYHOCDjrXlEWrNY+BNX0q1g1LS7ezuIVT7Yhimhs5ZAGYck4X94N2eMV0Go+C9BTQ7qy0A2Wn3F2I2P707LkBw22TBywfG0sOSCetMDt8gjIIx600zRBkUyIGkzsBYZbHXHrXlsb6bcJpHh+TT49K0v8AtSa11G1iuCYHmWLeiK4xlGJB28cjBHWt/WdN0rw9o9kdEgit1ttWtmEUDcKzuqMAM/LlWPAosB21FFFIAooooAKKKKACiiigAooooAKKKKACiiigAooooAKKKKACiiigAooooAKKKKACiiigAooooAKKKKACiiigAooooAK8r0H/AJOP8Vf9gqH+UNeqV5XoP/Jx/ir/ALBUP8oaAPFbr/kbPE3/AGFJv/Q2r03wHBE3hG4kE1jazvqkUSz3dssoIIHycg4z+H1FeX3soj8W+JQVc51Ob7qE/wAbelXYtfvINKk0yOSZbSSZZ2QQn746HOM1xyfLUbPu8HTVfLKVNSSf/BZ6Lqml2FymuoI4tLs/7ZhgbfAu6IEfMwPUDgnA45q3o/hOKy1PWNNsXm8u90mRYp7ooUbMiqGVkJBXofUV5/L471yeV5ZLqUySTRzuwtQNzoMKT8vp+fekn8ca1cGQvcyBZLc2pRLUIojJyQoCgLyOo5qU49v6sU8NiOTkVRJadb9vLXbqXLzS7PS/HEGmW5nljguo4pDcoFLtuG7j+6e2e1eia1oWmX3iGPW0tIIrHSZJ01CJEAU+UN6ZA/vZAryO98S32o6lDqN3JLJdwhAsv2fB+X7pOByfc1Yl8ZavPBqUL3M5j1JxJdKLfHmMPw4/DFKLSVrG1ehVqOElUSaVnr33/DVedjvdb8N2et+LrqRrWeG2jtLZ2WzWKNFZ1/iZyFH06ms248EaRpkmtNqN/emHT7qGBfs8alnEgyM54BGf0rmo/HmuRzzTLdSFpo0jkD2gZWCfc+UrjI9etQXfjDVb9btbm4mcXciSz/6NjeyDCnheMe1NuO9iKVLFQtD2qUUktHrpa/T1Owt/h5bDX9RsLiW+kgt7iOGOeLykX5wDli7DJGR8q5JqfT/hvp7Nc/b7288qK8mtzNAqKkSxjO6Qt0z7VyS/EHX0ubicXchkuHWSTdaKw3qMBgCuFIAHIxXRaZ8S9PXTI4tXsLy6uFnlmmAtY3juC/ruXKf8BoSh2Mq7x8Y3U09tvTV6rv8A8HQktvh/p02jQXcupSQSXcD3EDSSRKiKPuKwLBmJHdRgUlh4G0S5h0+KbUb+O8u9N+3/ACxK0aAdR6nvj6Vyo8bapHatZwO0dqC4ijNqHMKtnKozKWUc9jUUXjHVoZbeRJ5Q1vamziP2b7sR6r93369aXu9jfkxbT/fLrbX1t09DrrbwBYahe2ElnfXI065sHvW81UWUBTt2g528kjknApH8D6NDcXkkmp3Bs4NPF6RE0ckiHdgo20lSfcGuTt/GWr2rWRhuZk+xRNDCPs+QEY5KkbfmB980TeMdUnNyWlZRc2/2aRY7QIvl5ztACgDn0ofLbRD5MXzfxlb8d/Tsd3pvhXQLC91FbkXN3ay6J9vty6JviU9fbeOMdutc/wCBobWfWNWBhEsK6bcvGJlDEYHB9M/SseHxtrMF3DdR3MolhtRZrm1BHkj+Egrgj61SsvEF3p91cXNq0kctxG8UpFvwVf7wxjA/Ci6vdLv+o40avJNTqJuSXXt8jtW8D6R9lWJL+9/tF9I/tNQY18oYXJUnrz2psPgfTbm30WS2vLq4S9mhjnuIvLMcZfOVxncrDj7wwa5X/hMNV81ZfPl3rZ/YQfs3/LHGNv3f161I/jfWntoLf7VMkcDo6eXbBGLJwpYhcsRjvmn7vb+r/wCQuTF20qr7/wDgHQ2fgizuYY3a7uAW1z+zMAD7nPzfX9KdaeENHvdZv7a2k1Wa1sWEMs2IYx5m4qTudgAOOB1NYVx8QdfumhaW7kPk3C3MYW0VQJB0bAXryfrVWx8Y6rp0t5JbTyA3j+ZOr2odWbOQ2GUgEE9RSXLpoPlxbTftFfprpv6djrJ/BGkaa+rtqV/emKxvYrZPs8a7nDqCM56EZ/Sm3/gjStCXUbnV9QvDaQXq2kP2WJS5JUNubJxgA9B1rlbvxhqt8t0tzPM4upknm/0bG50GFPC8YAqynj/Xkurq4F3Iz3Tq8oe0VlLKAAwUrgEADkUvd7CUMXpeqvPX02006/1t0tt8PrF9Ct7q41Nori6tWuYmZ4ljUfwqVLbySO4GBUPw1jjhudV1O6mS0s4LXyXvT9+3eQgKycHnPeuaTxrrEen/AGEXEjQhWVS9oGdA33grldwB9jVXSfEl9okkrWEksYmXZKjW+9HHoVYEGmmlK6Q5Uq9SjUp1KifM9PS/p29Udp8TNNuVurfVJxFGjYtYTvDSXKoufPYjg5yKtStFZfDbRZIr3T7GWeK4DiayEr3GG4AbYdp5xnI6j0ritT8Z6xrNobXULmaeDeHVDbABCBgbcL8o9hxVK5167vNOs9PneZ7Wz3eQnkEbNxyecZP40m97dRU8PJ0aVOpJe69bdrO268+p6JrHhnTJpr+91G4mig0+wtJNtnAil9+RjHTPTmqY8A2ia9eWrS381lFHDJHLGIkwJBkb2dgoI9B1rk7nxjq13DdQz3ErR3UUcMw+zY3JH9wfd4xU6ePtdjnmlF1IWmREcNaKykJ9w4K4yPXrVNxbvb+tf+ATGli4QtGqtrb6fZ8v8X3o6ebwLo+m/wBoNqWoXpjttRSzT7PGpLB1BBOemM8/Sqt14N0rRo9TudXv7w2ttqH2GH7LEpdjtDbmycYwelc3d+MtXvkmS5uJXE1wtzJ/o2MyKAAeF9AOKmi8e65DcXc63Uhe7kEswe0VlLjowBXAPA5FL3exUYYtLWqn319NtNOp09v8PrFtBt7u41Jobi6tWuYmZ4ljUdVUqW3kkdwMCs7wePs3h7xVqSAefDYrDGe6+Y20kfhWLH411iPTxZC4kaEKyqXtAzoG+8FcruUHPY0vh/xHbaXbataXdtcy22oWhhIjiOVfOUbn0NGl9F0Y5Rreymqk1K7TVu3Nd/geoLa2a6BbK8VlPCnh5biTT1tV8+RsY80PjPHfnPHSqlxoNtr/AIL0rSrO1hTVFsbe8jkSMBpAWKPk9+CD+FebxeM9XhvLS6S5mE1pbfZYT9myBFyNpG3B696fb+N9Ztbq1uYLqaOW1tzbQkW33Yz/AA428/jVuabd1/WpyrA1o6wqK6d1r118vx3+5HqN1baTLq/hSK0sbb7PHqM1oSIl/eiNQuW45yQTzWTcmCx8EW0sV5p2nyS3d2jGeyErTAOcKDsbbj8K8/t/F2qWq2KwzzAWMrzW+bfOx2+8eRzn3qC88RXt/Yw2VzJM9vDI8saeRjDOcscgZ5NKU7p6f1p/ky6eBacVKasn3v1l3Vuq/qx0vi8C58PeFdScDz5rJoZD3by22gn8K5CtbxB4jttUt9JtLS2uYrbT7QQgSRnLOTl249TWH9oX+5N/36b/AArOSvJtHp4OUYUVGTtq/uu7fgTUVD9oX+5N/wB+m/wo+0L/AHJv+/Tf4VNmdPtafdE1FQ/aF/uTf9+m/wAKPtC/3Jv+/Tf4UWYe1p90TUVD9oX+5N/36b/Cj7Qv9yb/AL9N/hRZh7Wn3RR1/wD5Bo/66r/WvsloIrqxNvPGskMsex0YcMpGCDXxlrsyvpwAWQfvV+8hHrX13H4htREg+yap90f8w6f/AOJrtoL3D4TiOSljLp9F+poy2FpPBDDLbxtHC6vEpXhGX7pHpiqNt4Y0KzuLy4ttIsopb1StyyQqDKD1DeoPek/4SK1/59NU/wDBdP8A/E0f8JFa/wDPpqn/AILp/wD4mtjwRj+EfDstpZWsmi2LwWOfs0bQgiLPXb9aLrwh4cvhai70SxnFrF5MAkhDeWmMbR7U/wD4SK1/59NU/wDBdP8A/E0f8JFa/wDPpqn/AILp/wD4mgC4ml2Mb3LJaRK10ipOQv8ArFUbQD64HFULnwh4cvZLeS60Sxme3iEETPCCUQdFHsO3pT/+Eitf+fTVP/BdP/8AE0f8JFa/8+mqf+C6f/4mgDRhtLeCWeWKFEknYNKyjlyAACfwAH4Vn2HhjQdKuri6sNIsrae4yJZIoVBcHqD7e1J/wkVr/wA+mqf+C6f/AOJo/wCEitf+fTVP/BdP/wDE0AJZeFNA06J4rLR7O3R5luGWOIKDIpyrfUHp6VInhvRI9abWU0q0XUnHzXQiG8/j6+9M/wCEitf+fTVP/BdP/wDE0f8ACRWv/Ppqn/gun/8AiaALMOi6ZbJZpDYwRrZFmtgqY8osCDt9M5P51WtvC2gWcl69to9jE16CLnbAo80HqG45HtR/wkVr/wA+mqf+C6f/AOJo/wCEitf+fTVP/BdP/wDE0AT6RoelaDbNb6Tp9vZQs25kgjCgn1PrUFnoFtaX1zcEJIsl0buFWTmGRk2uQffk/iaP+Eitf+fTVP8AwXT/APxNH/CRWv8Az6ap/wCC6f8A+JoAvSWFpLctcSW0TzPD5DMyglo852n1Ge1ZMPgjwtBZ3VpFoGnpb3RBnjEC4fHIzVj/AISK1/59NU/8F0//AMTR/wAJFa/8+mqf+C6f/wCJoAePDeiLov8AYw0qz/s0jH2XyR5f5evvVUeE9Nt4NPtNPt4LGxtLoXRt4IgokcA7c/QkH8BU/wDwkVr/AM+mqf8Agun/APiaP+Eitf8An01T/wAF0/8A8TQBr0Vkf8JFa/8APpqn/gun/wDiaP8AhIrX/n01T/wXT/8AxNAGvRWR/wAJFa/8+mqf+C6f/wCJo/4SK1/59NU/8F0//wATQBr0Vkf8JFa/8+mqf+C6f/4mj/hIrX/n01T/AMF0/wD8TQBr0Vkf8JFa/wDPpqn/AILp/wD4mj/hIrX/AJ9NU/8ABdP/APE0Aa9Fc3pfjnQ9btTdaU97e26uYzJBYTMoYdRnZ15FXf8AhIrX/n01T/wXT/8AxNAGvRWR/wAJFa/8+mqf+C6f/wCJo/4SK1/59NU/8F0//wATQBr0Vkf8JFa/8+mqf+C6f/4mj/hIrX/n01T/AMF0/wD8TQBr0Vkf8JFa/wDPpqn/AILp/wD4mj/hIrX/AJ9NU/8ABdP/APE0Aa9FZH/CRWv/AD6ap/4Lp/8A4mj/AISK1/59NU/8F0//AMTQBr0Vkf8ACRWv/Ppqn/gun/8AiaP+Eitf+fTVP/BdP/8AE0Aa9FZH/CRWv/Ppqn/gun/+Jo/4SK1/59NU/wDBdP8A/E0Aa9FZH/CRWv8Az6ap/wCC6f8A+Jo/4SK1/wCfTVP/AAXT/wDxNAGvRWR/wkVr/wA+mqf+C6f/AOJo/wCEitf+fTVP/BdP/wDE0Aa9FZH/AAkVr/z6ap/4Lp//AImj/hIrX/n01T/wXT//ABNAGvRWR/wkVr/z6ap/4Lp//iaP+Eitf+fTVP8AwXT/APxNAGvRWR/wkVr/AM+mqf8Agun/APiaP+Eitf8An01T/wAF0/8A8TQBr0Vkf8JFa/8APpqn/gun/wDiaP8AhIrX/n01T/wXT/8AxNAGvXleg/8AJx/ir/sFQ/yhrvf+Eitf+fTVP/BdP/8AE1554XuUu/2h/FEyJMitpcWFmiaNukPVWAIoA8buv+Rs8Tf9hSb/ANDatHTtE1TVxIdO0+5uhH98wxlgv5VnXX/I2eJv+wpN/wChtXo/gSK61DRP7JutKuZtImvPMF9azbHtZQB8zc9AOef1rinHmqNH32CxEsPldOpG3z9X5q/pc87ZWRirAqwOCCOQaSvV9I8KWF9J4feC1h1C3S+u4r+64PmKGIjL89+3rU2ieHrGWw0h08PWd3DPeXMV7PJnMUSucHrxgd/bHepVJ/18v8zonnFKN9Hp6f3u/wDh/FHkVXLjS7200+0vp4Cltd7vIfcPn2nB46jn1r1XSvDelyWmim30O0vbG4luUu72QnKRK7bWzkY4H3vbFVoLfSrjSvC+l3aRzWl4t7bQTP1jYv8Au3HvkD86Xs2TLN4uVox2bv6JS89/d2fQ8nrTHhzWjYpff2Xdi0fG2YxEIcnAOfTPetrxXaaZo2vabpKQR/6DFEt9KnWWQ4L/AKcVu+LtN1y58XyatbebLor+U0U8UmIfJ+UbeuOv8NChf7zoljm+RxslJN6/KyXm73/Q8+v7C50u+msryLyriFtsiZBwfqOKjtraa8uY7e2ieWaRtqRoMlj6AV6t4nsrDWrjxPv0+0hurG+tkjucsrPvIDeYc9Pp0rQuPC2nWsumSNYW8NxHq8UG63geENGQcjJYlx/tcU1TbZy/2zFU1zR95/nZP7tTxeaGW3nkgmjaOWNirowwVI6g1LZWN3qV0trZW8lxO+Ssca5Y4GTxXqNtp+kJPpkc+jWdy2oaxdW0sswYsEDnGDnr7n0rnvBEK2fxLkggJCw/akQk8gBHA/lSUNUn/Wl/1N1mPNSqSjHWKb12drr80crDo2pXGpPp0NhcSXqEh4FjJdcdciqksUkEzwyoySIxV1YYKkdQa9q0y4tUuNM8TxMpvdee1s2UdVZT++P47BVfQvDNlqOo3k19ZWdzDc6nco7eQ0kigE4DPuAj56cHOafsney/rb/M5v7Z5OZ1I2SXzv1+5po8aor1TRdL0ZYvDFlNo1ncHU5bqKeeQHeFRmC4IPXpz7VP4b8JafNoY+12NpPFNHckSrC7SKVJC7pd2Ebj7oU5pezZvPN6UE3KL0f36yX/ALazySivWLvQ9L0zwUlz/Y0Enm2ETLN9mkkkSR/vu0n3doByAOhp/iTw9oFlpsiQaZ+6SS3+yXUduQrhmAbdKXIk3AnoBim6TQo5xSlJJRert+X+Z5JRXrGsW+iWMfiZ4vDmmk6RcwLBuD4bzOG3/NyPQdKsReGNCh1zxEIdPSeW3mg8q1+ztcbI2RWYrGGUnJJGc8UKk3sH9sU+XmcGvu/u/wDySPH6eIZTCZhG5iU7S+07QfTPrXqLafoOnWlxcQaJbzhtdW0VbsEmNGUFl4PY5x1xS3sC2fhbxVpmm6XbTx2ep42FC7JGQfnPP8PY9qXJpcf9qqTSjF7re3dL9TzW00y8vre7uLaEvDaR+ZO+QAi5x3/lUtzoWrWVgl9daddQ2smNs0kRCnPTn3rodGVv+FZ68YMea95bK/8Au54/DNddfxRXawa94ksp9Iu4Ly2SeN5t0F6oIGVX2HPHH1pqCf4BWzCdOo1ZWvbz2XS/W++ttL9zzV/DWuR28Nw+k3iwzMqxuYSAxb7oH1qCbRtSt9STTprC4jvXICQNGQ7Z6YFd/f6X4gX4jjUpxO+mS6jCyziT91JGXGwDnBxxwOlb2pXNq5vvFMrr9u0N7qxVT1dy2Ij+Ac0Kmn5GLzSonGyUuZdOjeyfz0Z5H/Yuqf2p/Zf2C4+3/wDPv5Z39M9PpzRFouozfbglq+6wUvcocBowDgkg88H0r1bUIVs/E/ibXpr6OyeO3gtLa5lDFVleNcn5QTnA9O9Ma0hPjqTVbaRJdP1fR5pZZIwdrEJh+D7gHn1odO39etvyEs3m1fl+yn13sm19z080eO0UUVke6FFFFABRRRQAUUUUAFFFFABRRRQAUUUUAFFFFAGXr/8AyDR/11X+tfZsX+pT/dFfGWv/APINH/XVf619i3KzvpMyWrBbhoGETHs+3g/nXbQ0gfBcSa41ei/UpnxVoC6wNIOs2A1EnaLbz1359MZ6+1a9eQ6fr0Gn2vhrS9Ll06O6WeCDUNIuLIm680uBLLndkYOTuIIPXNP0XxH4iufH3kXF3Gshu5oprCS+U4hXdt224j3KeFO8uQfxrosfPnrdFeUeH/EN7cappUkev3l5q9zI41bSZEBjs0COSdgUGPawUDJ+bPfNZOieIdQ1Gw17VYvEV69xaaTNI8D38Lr55XIeOJBlFXnhsEHApDS1se20V5V4s1K70LQNKtTreqPd3qNc/aZLyO2Vn2r8m8xt3Pyxgc888VWufEs1yNKbWPFN3o8Vx4fiumktwqb7jd6lTgn+6MZ6U7f1/XoLseqLqNo2qSaaswN5HCs7R4PCEkA56dQatV5JIur6pfSX9xqV5pmoReF4bqb7MqozShpGG7IOBkcqMdcVrT67q4SwgFzL5/iOytjaOo4gmwPOK+gCHePcGi3T+uv+QX/r7v8AM767vILGHzrmQIhdUBwTlmIAAA7kkVQ1TxPoOi3MVvqmsWVnNL9yOedVY/gTWf4n3LqPhiJiTCdTAcnuRFIVz/wICuK1PWE8PweIkkvNPsfEEl7NOBqFoZft8G0+UkfzDdxtXAJwQeOaX9fkO39feeg6h4v8OaVeRWl/rdjbXEqq8cckwDMrdCPY1NqniXQ9Enhh1TVrKzlm/wBWk8yoW/AmvOpNa+w+PBLda3pGjefpti0sF9b5Mv38rH8y7cZx36itaDV9B0HxF4lTxNLbwXV3ch4WuUz9otvLUKqcfNghhtGeT05ptCR21/q+m6VY/br+/tra14xNLIFU56YJ61Da+IdHvba2ubTUbe4t7mXyYpYX3qz4J25HAPHevN9OUaDb+HrrX0FnZpp06WU15EXjspmk3J5g/hPl7QM4+6RkVah1a61XwJqN1I9ncSwaxCtrd2VuYUucSRbXUEnOckZyelCWtv63sJu39eR6jRRRSGFFFFABRRRQAUUUUAFFFFABSHoaWkPQ0AeW/AH/AJJ9c/8AYTm/kldle+O/CmnXstne+IdOguYW2yRSTqGU+hFcb8Af+SfXP/YTm/kldNrUUZ+InhfMaHdDe5+Uc/LHR1A6xHWRFdCGVhkEdxS15wuo3ttY+LtbutW1R47G8ntYLa32bYk+TDAFeoz948KM8Vz+keI9bu9Cv7eLWZx5er2UFvdC5S7YRyld2Jdihx1/h46c00r/AIfiH/B/A9noryzUdRvtM07W9Nn8Tzww2OoxRpd3c6xTSRtCJDH52whTk8Er7VW1TxIJbqH7V4n1XR7V9DhuoNwVJZJtz43fKRuOB8oxu7Uv6/C4f1+Nj1yivJ9T8QXzGIa/r95oFwmlQXFrFbqqfarllYuCCp3kMFHlj19619MGs+INfni1DVdQsDDpdpNJaWrKgE0iOHySCeCOnqB6UNWuB30Usc8SywyJJGwyrI2QfxoaWNZUiaRBI+SiFhlsdcDvXimnatFo3wz0q0t9a1IzS3LwzMb1LcW0igkxNKyN5fYhcEkmrdjdS6pd/D/W9a1m9tpZkuIGdJAiPIGAVT8v3nxg9N2O1O2oulz122uoLyHzraZJYyzLvQ5GQSCPwIIqavK7nXrh4bCHV/EF3pOlzXN+Jr+JlRt8c5WKLeQQo25+u3FS2F1rev3GgWM+t6haRXNreu88CrFLcRpIgikOV+UlSDwO/vSGenO6xozuwVFGWZjgAetZ2n+IdG1W2lubDVbO5ghfZJJFMrKjehOeKwNLvItc+FazeIbljDcWbx3c6jB25KluBwcDPSuL1e7GseBdetIdSS9s9PFtImrabGI/PUPykmAQSgG47eOnA6UdWg6XPZagvby306xnvbuTy7e3jMkrkE7VAyTgc15vqfimPRjqUA164kt5tAWTSZ5H3tcSgSZdGA+Z/uE49jWV4o1ia40/ULbVNfu7FxokT2NrGBi/Z4m8wsCpLnPGBjb1oezf9df8gX9fh/meuW1/a3julvOkjoqs6g8qGGVyO2RVivLNY13WrCx1cafM+2CDTV++FEEbhvMcMVIXgD5iDjrjiqMfiDUT4Laa88SRw2yXxWKeLUVeWeMR58sXPlBS+7kfLz93NN6N+Qlql5nrlxcRWltLcTuI4YkLu56KoGSaw73x14V065a2vtfsLa4VVZoppgjqCARkHkcEVn+Jbtrv4bx3I+0BJ1tTJ56bZNjSJu3gdDgnNSeJ44z4u8IZjQ7ryfOVHP8Ao70W1GtVc04/F/hyXU49NTW7A30gUpB56723AMuB7ggj61ozahZ297b2U1zFHdXIYwQs4DSbRlto74HWvKtUtLp9d8TXM0sH9hQaxavewrB+/AWOE71kzwAdpIxnAOCKv+ILjWb/AFm/1jTdEivbXTJUWC7a8EbR+Sd0wVNp3bssvUZxR2/r+tw7nosep2MuozadHdwtewIsksAcb0U9CR1wajt9Y066a1Fvdxy/a0Z4GQ5WQLjdg9OM15858zxXrvifTlMsll9kmwg5ntnh/eJ78YYe6ineH3B8H+AZoOXa9+QgcmNkl3fhihLuHS56bRRRSAK8r0H/AJOP8Vf9gqH+UNeqV5XoP/Jx/ir/ALBUP8oaAPEL+6t7fxd4lE08cZOpzEBmxn52pBqlmoIF9EAeoEnWu78JeHNF1vX/ABjLqmmwXckWsSKjSA5UFmyODXVf8ID4S/6F+z/Jv8a550ouV2fQYTP6uGoRoxgml6njQ1SzUYW+iAzniStC58WrdaNY6W95bC3s2kMZVsMd5ycnPNeq/wDCA+Ev+hfs/wAm/wAaP+EB8Jf9C/Z/k3+NT7GPc2lxJVk03Tjp6+h5Xd+LlvdIsNNkvLUQWIcRFDhiGOTuOear6f4httO1C2vI7m1ke3kEiJK25cjkZGa9c/4QHwl/0L9n+Tf40f8ACA+Ev+hfs/yb/Gj2Kve4lxFUUXFUo2d+/Xc8hv8AX4NT1C4vrm+gae4kMjkNxknPHtUH9q2m3b9ui2+nmcV7L/wgPhL/AKF+z/Jv8aP+EB8Jf9C/Z/k3+NL2Me5a4mrJJKnHT1PGjqtoc5vojnr+860v9rWv/P8Ax8f9NK9k/wCEB8Jf9C/Z/k3+NH/CA+Ev+hfs/wAm/wAaPYx7h/rPX/59r8Txr+1bTj/TouDkfvKQapZhtwvYgfXfXs3/AAgPhL/oX7P8m/xo/wCEB8Jf9C/Z/k3+NHsY9x/6z1/+fa/E8a/tSzGMXsXHI+fpSjVbQZxfRjJycSV7J/wgPhL/AKF+z/Jv8aP+EB8Jf9C/Z/k3+NHsY9xf6z1/+fa/E8a/tW04/wBOi46fvOlA1W0AwL6MDrgSV7L/AMID4S/6F+z/ACb/ABo/4QHwl/0L9n+Tf40exj3D/Wev/wA+1+JwEvxOuZbCS28/TUklthaSXKJiVohxtJzj9K5n+1bQgA30WB0HmdK9l/4QHwl/0L9n+Tf40f8ACA+Ev+hfs/yb/Gm6Sbu2Z0uIJ0r8lKKv6njR1W0Oc30Rz1/edaP7VtA24X0e49/M5r2X/hAfCX/Qv2f5N/jR/wAID4S/6F+z/Jv8aXsY9zT/AFnr/wDPtfieNf2pZ4x9tixnP+s70f2rac/6dF83X951r2X/AIQHwl/0L9n+Tf40f8ID4S/6F+z/ACb/ABo9jHuP/Wev/wA+1+J5TYeKo9OsNQsoru1a3v4xHMrnPQ5BHPBBqgdUs2ADX0RA6Zk6V7L/AMID4S/6F+z/ACb/ABo/4QHwl/0L9n+Tf40/Yx7kriSqm2qcbv1PGv7VtMAfbo8DoPM6Uf2pZnOb2Lk5P7zrXsv/AAgPhL/oX7P8m/xo/wCEB8Jf9C/Z/k3+NL2Me4/9Z6//AD7X4njR1W0YYN9ER7yVoab4sTSre9htry2H2yA27uzZZUJ5C88Zr1X/AIQHwl/0L9n+Tf40f8ID4S/6F+z/ACb/ABp+xj3JlxJVmuWVOLXzPGP7Ssf+fuH/AL7FH9pWP/P3D/32K9n/AOEB8Jf9C/Z/k3+NH/CA+Ev+hfs/yb/Gl7GPcv8A1nr/APPtfieMf2lY/wDP3D/32KP7Ssf+fuH/AL7Fez/8ID4S/wChfs/yb/Gj/hAfCX/Qv2f5N/jR7GPcP9Z6/wDz7X4njH9pWP8Az9w/99ij+0rH/n7h/wC+xXs//CA+Ev8AoX7P8m/xo/4QHwl/0L9n+Tf40exj3D/Wev8A8+1+J4x/aVj/AM/cP/fYo/tKx/5+4f8AvsV7P/wgPhL/AKF+z/Jv8aP+EB8Jf9C/Z/k3+NHsY9w/1nr/APPtfieMf2lY/wDP3D/32KP7Ssf+fuH/AL7Fez/8ID4S/wChfs/yb/Gj/hAfCX/Qv2f5N/jR7GPcP9Z6/wDz7X4njH9pWP8Az9w/99ij+0rH/n7h/wC+xXs//CA+Ev8AoX7P8m/xo/4QHwl/0L9n+Tf40exj3D/Wev8A8+1+J4x/aVj/AM/cP/fYo/tKx/5+4f8AvsV7P/wgPhL/AKF+z/Jv8aP+EB8Jf9C/Z/k3+NHsY9w/1nr/APPtfieMf2lY/wDP3D/32KP7Ssf+fuH/AL7Fez/8ID4S/wChfs/yb/Gj/hAfCX/Qv2f5N/jR7GPcP9Z6/wDz7X4ng+t3lrNp4SK4jdvMU4VsnHNfV0fxE8GCJAfFOk8KP+XpP8a4aX4c+EbhQh0O3TaQ2Yyyk47dentT/wDhAfCX/Qv2X5N/jW0EoKyPFzDGzxtb2slZ2todv/wsLwTv3/8ACT6Puxjd9qTP86P+Fh+Cd+//AISfR9xGM/akz/OuI/4QHwl/0L9n+Tf40f8ACA+Ev+hfs/yb/Gr5kcNjtJfHvgaaKWN/E2kFZVKPi7QEgjHXNYGjaj8PNGvUuh40gvHijMNut5qKOsCHGVQDHYAc5PFZX/CA+Ev+hfs/yb/Gj/hAfCX/AEL9n+Tf40cyCx25+Ifgk4z4n0c4ORm6Tj9ao/8ACW+Af7bOrf8ACUaWbg2wtdv2tNmwNuHHrmuW/wCEB8Jf9C/Z/k3+NH/CA+Ev+hfs/wAm/wAaOYLHb/8ACw/BRJJ8T6RkjB/0pOn51Tm8Y+A7jVLPUJPFOlmWzV1hX7Ym1d4AJx64GPoTXKf8ID4S/wChfs/yb/Gj/hAfCX/Qv2f5N/jRzBY67UPGngTU4Ein8U6WPLlSZGS8QMrqQQRz7fkTVlviF4JYgt4n0cleQTdJx+tcR/wgPhL/AKF+z/Jv8aP+EB8Jf9C/Z/k3+NHMFjtm+IHgd23P4l0Zj6m5Q/1pW+IXgliC3ifRyV5BN0nH61xH/CA+Ev8AoX7P8m/xo/4QHwl/0L9n+Tf40cwWO4b4ieCmUq3ijSCD1Buk/wAap3vjLwHf/ZRP4o0rZbTrOiLdoFLLnbn1AJz9QK5P/hAfCX/Qv2f5N/jR/wAID4S/6F+z/Jv8aOYLHcf8LF8F/wDQ06T/AOBaf40f8LF8F/8AQ06T/wCBaf41w/8AwgPhL/oX7P8AJv8AGj/hAfCX/Qv2f5N/jRzILHcf8LF8F/8AQ06T/wCBaf40f8LF8F/9DTpP/gWn+NcP/wAID4S/6F+z/Jv8aP8AhAfCX/Qv2f5N/jRzILHcf8LF8F/9DTpP/gWn+NH/AAsXwX/0NOk/+Baf41w//CA+Ev8AoX7P8m/xo/4QHwl/0L9n+Tf40cyCx3H/AAsXwX/0NOk/+Baf40f8LF8F/wDQ06T/AOBaf41w/wDwgPhL/oX7P8m/xo/4QHwl/wBC/Z/k3+NHMgsdx/wsXwX/ANDTpP8A4Fp/jR/wsXwX/wBDTpP/AIFp/jXD/wDCA+Ev+hfs/wAm/wAaP+EB8Jf9C/Z/k3+NHMgsdx/wsXwX/wBDTpP/AIFp/jQfiL4Lx/yNOk/+Baf41w//AAgPhL/oX7P8m/xo/wCEB8Jf9C/Z/k3+NHMgsUfgp4u8OaL4IuLbU9csLOdtQlkEc86oxUhcHBPTg16N/wALE8FEgnxRpGR0P2pP8a4SL4c+EbWMQrodvIF53SlmY59yaf8A8ID4S/6F+z/Jv8aOZBY7f/hYfgrBH/CT6Rz1/wBKTn9aQfEHwQBgeJtHwOg+1J/jXE/8ID4S/wChfs/yb/Gj/hAfCX/Qv2f5N/jRzBY7Y/ELwQwIPibRyD1zdJz+tUh4t8AjXZdX/wCEp0w3MluluwN4mzarFgceuWPNct/wgPhL/oX7P8m/xo/4QHwl/wBC/Z/k3+NHMFjtz8Q/BLEFvE+jkg5GbpOP1pf+FieCsk/8JRpGT1P2pP8AGuH/AOEB8Jf9C/Z/k3+NH/CA+Ev+hfs/yb/GjmQWO2/4WD4Ixj/hJtHwTkj7UnX160v/AAsPwScZ8T6Pwcj/AEpOD+dcR/wgPhL/AKF+z/Jv8aP+EB8Jf9C/Z/k3+NHMgsdsfiF4IK7T4m0cr1wbpMfzp3/CxPBWQf8AhKNIyOh+1J/jXD/8ID4S/wChfs/yb/Gj/hAfCX/Qv2f5N/jRzILHcD4ieCgMDxRpAHoLpP8AGkHxC8EqmweJtHC+gukx/OuI/wCEB8Jf9C/Z/k3+NH/CA+Ev+hfs/wAm/wAaOZBY7f8A4WF4J4/4qbR/l4H+lJx+tB+IXgk4z4m0c4GB/pScfrXEf8ID4S/6F+z/ACb/ABo/4QHwl/0L9n+Tf40cyCx2/wDwsPwTz/xU+j8jB/0pP8aT/hYPgjYE/wCEm0faOi/aUx/OuJ/4QHwl/wBC/Z/k3+NH/CA+Ev8AoX7P8m/xo5kFjsL/AMceBNS0+4srnxPpLQTxmNwLtM4I+vWpY/iB4KjijQ+KtKcxqAHe7QseMZPPWuK/4QHwl/0L9n+Tf40f8ID4S/6F+z/Jv8aOYLHb/wDCw/BPzf8AFT6P83X/AEpOf1pR8RPBQGB4o0gD0+1J/jXD/wDCA+Ev+hfs/wAm/wAaP+EB8Jf9C/Z/k3+NHMgsduPiH4JX7vifRx9LpP8AGqk3jLwHPqNnev4o0rzLRXEKi7QKpYAE49cDH4muT/4QHwl/0L9n+Tf40f8ACA+Ev+hfs/yb/GjmCx3H/CxfBf8A0NOk/wDgWn+NH/CxfBf/AENOk/8AgWn+NcP/AMID4S/6F+z/ACb/ABo/4QHwl/0L9n+Tf40cyCx3H/CxfBf/AENOk/8AgWn+NcR4Q1Ox1f8AaC8TXunXcN3ayaXEEmhcMrY8oHBHuKT/AIQHwl/0L9n+Tf41R+G+nWelfG7xFZ2FslvbJpiFY06DJiJ/WmncLH//2Q=="/>
          <p:cNvSpPr>
            <a:spLocks noChangeAspect="1" noChangeArrowheads="1"/>
          </p:cNvSpPr>
          <p:nvPr/>
        </p:nvSpPr>
        <p:spPr bwMode="auto">
          <a:xfrm>
            <a:off x="155574" y="-144463"/>
            <a:ext cx="608429" cy="6084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6" descr="data:image/jpeg;base64,/9j/4AAQSkZJRgABAQEAYABgAAD/2wBDAAgGBgcGBQgHBwcJCQgKDBQNDAsLDBkSEw8UHRofHh0aHBwgJC4nICIsIxwcKDcpLDAxNDQ0Hyc5PTgyPC4zNDL/2wBDAQkJCQwLDBgNDRgyIRwhMjIyMjIyMjIyMjIyMjIyMjIyMjIyMjIyMjIyMjIyMjIyMjIyMjIyMjIyMjIyMjIyMjL/wAARCAIM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1p3if4heIfEOvQ2XiO0srHT7+S2UPZI7YDNtA+XngdSa2P+Ljf9Dvaf8AgpjrF8Af8hrxr/2GpP8A0J67eobdykjC/wCLjf8AQ72n/gpjo/4uN/0O9p/4KY63aKLsLGF/xcb/AKHe0/8ABTHR/wAXG/6He0/8FMdbtFF2FjC/4uN/0O9p/wCCmOj/AIuN/wBDvaf+CmOt2ii7Cxhf8XG/6He0/wDBTHR/xcb/AKHe0/8ABTHW7RRdhYwv+Ljf9Dvaf+CmOj/i43/Q72n/AIKY63aKLsLGF/xcb/od7T/wUx0f8XG/6He0/wDBTHU/im/uNL8K6pf2jBLi3t2eNioIB+hrm/Cvia7vtcazfVV1K1+wC5eR7UW8kcndFGBvHvj8aE2wsbv/ABcb/od7T/wUx0f8XG/6He0/8FMdFr4rsru20SdILgLrEjRwBgMoQCfm59u2aq/8JVBqmi6rc2sOoW9tBBKUvkROSmQdgzwwxwGAzQ2wsi1/xcb/AKHe0/8ABTHR/wAXG/6He0/8FMdU4/F0NtDZ2qWmp6jctpyXu5ETc6HqW5AB4yf0qafxrpkdpp81vHPdvfwmeCGParbB1JLkAYPHXmhtoSsyb/i43/Q72n/gpjo/4uN/0O9p/wCCmOoD4106SHTXsre6vZNQR3hhhVQwVDhs7iBkHjA5q1/wkkD682kQWV5PNGEM7oq7YN4yu4E7j74BxRdj0Gf8XG/6He0/8FMdH/Fxv+h3tP8AwUx0zxJq95Z3WlaVpxjjvdTnaNZpF3LCijLNjucdBT5r+bw3YBtWv5NTkmmWK1WK2VJZHP8ABhTg/XjA60XYWD/i43/Q72n/AIKY6P8Ai43/AEO9p/4KY6ryeNbC30++ubm0vYJrGWOK5tHRfNTzCAp4JBBz2NSp4vsFXUzewXdg2nRrNMlzGNxjb7rKATnPTHWi7CyH/wDFxv8Aod7T/wAFMdH/ABcb/od7T/wUx02XxXb2ulNf3+n39kPMSOKKdF3zF/u7cNjn3Ix3qv8A8J1pq6fNdPb3Svb3MdrNbgK8iM/3T8pIYH2Jouw0LX/Fxv8Aod7T/wAFMdH/ABcb/od7T/wUx1nap40eDQtans9Nuo9S0wL5lvcovyBhlXOG5XHoc1Pc+M49Ps9Ma80nUfteoRs0VtDGruSoHYE9c5Ht1ouw0LX/ABcb/od7T/wUx0f8XG/6He0/8FMdM1Hxda6VdRxXljexwuyIbhggVS2MfLu3EZOCQMVRj8TX9x4h8Q6VLYXEFtYw7kuYwm6L5Cdxy3OcZXj60XYWRo/8XG/6He0/8FMdH/Fxv+h3tP8AwUx1TsvFUMelaTFDDqOrX11Zi4EaInnGPu78hRz781N/wmmnyRaY9pbXl22peYII4YxvDp95WBIwf0ouxaE3/Fxv+h3tP/BTHR/xcb/od7T/AMFMdXdF1m313T/tluksYEjRSRSjDxupwynHHFaFF2OyML/i43/Q72n/AIKY6P8Ai43/AEO9p/4KY63aKLsLGF/xcb/od7T/AMFMdH/Fxv8Aod7T/wAFMdbtFF2FjC/4uN/0O9p/4KY6P+Ljf9Dvaf8AgpjrdoouwsYX/Fxv+h3tP/BTHR/xcb/od7T/AMFMdbtFF2FjC/4uN/0O9p/4KY6P+Ljf9Dvaf+CmOt2ii7Cxwvi3xJ8RPCmh/wBpt4ttrkecsXlrpka/ezznB9K3AfiMVB/4Te05Gf8AkEx1g/F//kRP+3yL+TV3af6tP90fyouwsYf/ABcb/od7T/wUx0f8XG/6He0/8FMdbtFF2FjC/wCLjf8AQ72n/gpjo/4uN/0O9p/4KY63aKLsLGF/xcb/AKHe0/8ABTHR/wAXG/6He0/8FMdbtFF2FjC/4uN/0O9p/wCCmOj/AIuN/wBDvaf+CmOmeNtUu9G8KXV9ZTLDcI8aiRkDBQzgE4PHQ1n6F4il+36qtxq8Oq6RZWyznU0hVArc7ozt+VsDnii7Cxp/8XG/6He0/wDBTHR/xcb/AKHe0/8ABTHVex8caVeSSLKk9mFtmu0afaRJEvVhtJwfY4NTJ4ttRpM2qXdjf2VmiK8bzxD9+GOF2AEnJ44ODzRdhZDv+Ljf9Dvaf+CmOj/i43/Q72n/AIKY6h/4TG1jiv8A7ZYX1lc2Vt9re1nVQ7xf3lwSD6dajHja3e4+zpo+rNPJbi5t4/JUGePuw+bgD/axRdhZFr/i43/Q72n/AIKY6P8Ai43/AEO9p/4KY6iPjGwa20ma2try6/tVXNtHCgLEqOVIJGD29OKhtvHWn3H2V/sOoRQz3P2R5pIgEhnzjy25657jIo97YWhb/wCLjf8AQ72n/gpjo/4uN/0O9p/4KY6r3HjjSrbUpLVknaGK4FrLdLt8tJScbcbtx54JAwKS98bWVjPfpJYag8WnziC6uEjUxxZxhs5yRz0HNCbY7Is/8XG/6He0/wDBTHR/xcb/AKHe0/8ABTHVDxN4sW0s9YtNPhvZbq0tC8l1boClszKSmSTn34Bx3pW8ZWum2NjDcR3F5eGxjurjyigKKVGWJYjJPPAyfai7CyL3/Fxv+h3tP/BTHR/xcb/od7T/AMFMdR3Pi+xBt4rKC7vpLi0+1j7LGD5UJ6O2SO/YZPtTfC2o3d54BtNRuZ2mumtnkaR+SxG7GfyFDbSbBJN2Jv8Ai43/AEO9p/4KY6P+Ljf9Dvaf+CmOuQtPGutDwZeS3ksY1eOO3uYJREoEsErKM7emQcqfwrrtS8VW2n3lxax2N7fSWkQluzaoCLdCMgtkjJxk4GTTd0JWYv8Axcb/AKHe0/8ABTHR/wAXG/6He0/8FMdRXHjGyS4igtLO91B5rIX0f2ZFIaInGeSMY9/51qadrOn6pY2l3BcxiO7QPEsjhXIP+yTnOaV2PQof8XG/6He0/wDBTHR/xcb/AKHe0/8ABTHWfo97rfiXz9SttRjsLKO6eGC2+zLJ5qocFnYnIJOeBjFWrzxpYWk91/od7NZ2cohur2KMGKF/Q85OMjJAOKLsLIm/4uN/0O9p/wCCmOj/AIuN/wBDvaf+CmOq1943sbCfUI2sb+aPT3QXU8MalI1cAh855HPQc1Kni+zZ79JLO9ge0tPtoSZApmh/vLz+hwaLsLIk/wCLjf8AQ72n/gpjo/4uN/0O9p/4KY6qR+N7aaeKCPSNVaa5t/tFonkrm4TuV+bjH+1ipH8baZ/ZmnXkEc876hu8i3Xarnb97JYhRj3NF2GhP/xcb/od7T/wUx0f8XG/6He0/wDBTHVWbx3pcWm2N7Hb3twt7JJDHFBFukEidUIz1zxxxVpfFEMuoixt9N1C4lRY2uvLjGLXeMgPk5z6gZxRdhoH/Fxv+h3tP/BTHR/xcb/od7T/AMFMdV5PHOlR6k1qUnMK3ItGuxt8sS5xtxncRnjOMVe8T6nNpGg3FxbAG8YrBbKRnMrkKvHfk5/Ci7CyIf8Ai43/AEO9p/4KY6P+Ljf9Dvaf+CmOqWj+I7m28PavLrh82+0WWSO68pApkUcqwHQZU08eOLA6fDdGxv0NzN5VrDLGI3uPlDb13EALg9SRRdhoWv8Ai43/AEO9p/4KY6P+Ljf9Dvaf+CmOkh8V2t1o39o2lnd3GJmgkgTYGjdeoZiwUD3zg9qrjxxp0mn2dxBa3c013O9vHaqED+Yn3gSWC8fXntRdhoWf+Ljf9Dvaf+CmOj/i43/Q72n/AIKY60p9Rt7TSn1K7329vHF5snmrhkGOhHr7VkW/i6KeTyW0rUILmS2a5tIp0VTdIoz8vzYB6HBwaLsLIl/4uN/0O9p/4KY6P+Ljf9Dvaf8Agpjqj4A1DUNW8OHUtQe7kmuHZl88pswCcCMLyF7c9xVTwt4jvdTvZ11DUQuoR+Z5mh/ZRG64J2+W5OW7cnjntTd07BZGz/xcb/od7T/wUx0f8XG/6He0/wDBTHWTonjea48NnVNV02eL/TBbK0YUK5aQoMDcTleN2fwrYvfFOn6fcatFdCVBpcUckz7QQ/mfdC9yc8UrsLIb/wAXG/6He0/8FMdH/Fxv+h3tP/BTHWIfFtzF4kv5riz1GGztNIFy9hIqh92/74wcH5fftXR2+v2l3q0Gn26ySPNZi981QNiRk4XPuf6UahoV/wDi43/Q72n/AIKY6P8Ai43/AEO9p/4KY63aKLsLGF/xcb/od7T/AMFMdH/Fxv8Aod7T/wAFMdbtFF2FjC/4uN/0O9p/4KY6P+Ljf9Dvaf8AgpjrdoouwsYX/Fxv+h3tP/BTHU/gDxL4ouviRq3hzXdXi1CG0sVmR0tUh+YlPQZ6MRWtXNeBf+S8+JP+wXH/AO0qabE0ZvgAE6141wP+Y1J/6E9dxtPofyrwWW5uYPFficQXVxCDqk2RFMyA/O3XBFaelQa/rd59k02fUbifaX2LduOB35asZVEpWse5h8jrVsOsRzxUX3v/AJHs+0+h/KjafQ/lXhkl5qUUrxyX9+roxVlN1JkEdR96m/2hf/8AQRvv/AuT/wCKqPbxOn/VnE/zx/H/ACPddp9D+VG0+h/KvCv7Qv8A/oI33/gXJ/8AFUf2hf8A/QRvv/AuT/4qn7eI/wDVjE/zx/H/ACPddp9D+VG0+h/KvCv7Qv8A/oI33/gXJ/8AFVo29j4kurxbSJtVNw8PnrG1zIpMeM7hlumKPbLsTLhuvFXlUivm/wDI9k2n0P5UbT6H8q8K/tC//wCgjff+Bcn/AMVR/aF//wBBG+/8C5P/AIql7eJX+rGJ/nj+P+R7rtPofyo2n0P5V4xaQa3e6be6hFfXn2ayCmZ2vXGNxwAPm5Jp0tp4ih0aLV5JdSXT5m2JObt8Mef9rPY/lT9suxn/AKvVr29pG97bvfe229j1XXtKbWtAvtMEnkm6hMYkK5C574rKsfDF8dTsr/WNQhuZLG2a2tktrcxAKwCksSxJOB9K4i10XxZe6d/aFuNUe1ILB/tbjcB1Kgtk49hS2uheLb3T1v7ddUa2YFlc3bjcB1IBbJHuKftfJkPIZretDTTfr228jq9P8FX1lLoqSauktppE7vbxC22sysCPmbPLDPpij/hCLh7rVLmW9t0kvbSS1xa2piVt/wDHINxDMPbFc5L4W8ZQQ+fMb2OH/nq2pfL+e+sjU11nR9Sn0+9vb5LiFtrqLyQjpng7umDQ6y6pjp5BUqO1OrB+jb2+R6RYeFpLLUIbk3QcR6Qum7RGRkg539entWV/wr0pY6OqT2U13p1u1sftln50Mqls52E5BB6HNcD/AGhf/wDQRvv/AALk/wDiqP7Qv/8AoI33/gXJ/wDFUfWF/X9eZr/qvif54/j/AJHpWreDp9S0W20xJtPijjUh2/s8DYxOd8O0jYfz96W98Hz3uq6fcvfRiOyMZSUW+LptgxtMoPKt1OR3rzT+0L//AKCN9/4Fyf8AxVH9oX//AEEb7/wLk/8AiqXt0H+rGJ/nj+P+R67r+gtrBs7i3uWtL+xm862nCbwCRgqy91IqnfeHdV1S0t2vNUgGo2lytzayw2pWNGAIwVLEsDnnn6V5d/aF/wD9BG+/8C5P/iqP7Qv/APoI33/gXJ/8VR7eI/8AVjE/zx/H/I9HuvBVzfWepNd6ij6jqM0EksyQFY0WJgVVVyT26k96s6r4PTV7/WJ7i5ZYtRtIrcKifNGyNuDZ7844ry/+0L//AKCN9/4Fyf8AxVH9oX//AEEb7/wLk/8AiqPboP8AVjE/zx/H/I9N1DwtqGt6Itlq+o2808M0c0Dx2eIwU/voSdwPcVG3g2aXSVtGl063kF5Dck2ViIY8RnO3AOST6k8V5t/aF/8A9BG+/wDAuT/4qj+0L/8A6CN9/wCBcn/xVHt0L/VjE/zx/H/I9RvfCP2+68RySXRVNZgjhAWPmLaMZ96kg8PXx1HQ768vYZJdMiljYRQFBIHUKMZJxgDn1ryr+0L/AP6CN9/4Fyf/ABVH9oX/AP0Eb7/wLk/+KoVdIb4YxL+3H8f8jvdW+H0upale3IvbYLc3CXIea03zxlSPkWTPCcdAK2JfDdyde1a/gvI0g1S2EM8LwksrBSqlWz055GK8q/tC/wD+gjff+Bcn/wAVR/aF/wD9BG+/8C5P/iqPbxtYP9WMTe/PH8f8j0i28H32mf2ZcaXqcMV9aWIsZXmty8cqA5B2hgQQfeptP8GjTLnQ5IbtnXTWneQunzTvKOTxwvNeY/2hf/8AQRvv/AuT/wCKo/tC/wD+gjff+Bcn/wAVT+sIX+rGJ/nj+P8Akev+H9EfQ7S7gaYTefeS3IITbt3nOPwrW2n0P5V4V/aF/wD9BG+/8C5P/iqP7Qv/APoI33/gXJ/8VS9vEP8AVjE/zx/H/I912n0P5UbT6H8q8K/tC/8A+gjff+Bcn/xVH9oX/wD0Eb7/AMC5P/iqPbRH/qxif54/j/ke67T6H8qNp9D+VeFf2hf/APQRvv8AwLk/+Ko/tC//AOgjff8AgXJ/8VR7aIf6sYn+eP4/5Huu0+h/KjafQ/lXhX9oX/8A0Eb7/wAC5P8A4qj+0L//AKCN9/4Fyf8AxVHtoh/qxif54/j/AJHuu0+h/KjafQ/lXhX9oX//AEEb7/wLk/8AiqP7Qv8A/oI33/gXJ/8AFUe2iH+rGJ/nj+P+R7rtPofyo2n0P5V4V/aF/wD9BG+/8C5P/iqP7Qv/APoI33/gXJ/8VR7aIf6sYn+eP4/5HcfF8EeBOh/4/Iv5NXdoD5acH7o7e1fOviS6uptKCTXd1Knmqdsk7uO/YmvqmPwXoBiQ/Y5OVH/L1L/8VWsHzq6PGx2CngqvsptN2voYW0+h/KjafQ/lW/8A8IVoH/PnL/4FS/8AxVH/AAhWgf8APnL/AOBUv/xVXynHcwNp9D+VG0+h/Kt//hCtA/585f8AwKl/+Ko/4QrQP+fOX/wKl/8AiqOULmBtPofyo2n0P5Vv/wDCFaB/z5y/+BUv/wAVR/whWgf8+cv/AIFS/wDxVHKFzivEuiP4g0KbTVmEBkeN/MZCwG1g2Me+Kp3HhJJtR1V0m8rT9VtPIubVEx+86CRT0Bx145r0H/hCtA/585f/AAKl/wDiqP8AhCtA/wCfOX/wKl/+Ko5QueY6f4GEFjcWN2dNaCW1a28y009YZmBGNzvk5P0wDU8nhXUb7w8+j6nq0cqRrGLWWC22NGYyCrNknceBkcCvR/8AhCtA/wCfOX/wKl/+Ko/4QrQP+fOX/wACpf8A4qizFdHmtx4QvtSXU7jU9Sil1C8sDYRvDblI4kJyTtJJJJ96vR+HJI9bsdR+0Ai1002JTYfmJx82fTjpXef8IVoH/PnL/wCBUv8A8VR/whWgf8+cv/gVL/8AFUWf9f15hc820nwdLpi+HAb1ZP7HM+7ERHm+ZnpzxjNMHgqUaStj9uXI1f8AtLf5R6b92zGevvXpn/CFaB/z5y/+BUv/AMVR/wAIVoH/AD5y/wDgVL/8VTs73/ruF0eYp4GFvrVzdwHTmt7i5Ny4utPWWeNiclUkJ4GfUcVPfeD5bzTvEdoLxUOsXCzKxjJ8rAUYPPP3a9H/AOEK0D/nzl/8Cpf/AIqj/hCtA/585f8AwKl/+KpWY7nmmoeDry4n1b7Dqi21vq0CxXUb2+9typtBU5GAR16+1RXfgQy3lreQyWEk8dnHaSrfWInjYIMB1BIKtXqH/CFaB/z5y/8AgVL/APFUf8IVoH/PnL/4FS//ABVFmK6PO5vC12mpw3+m6hHaS/YhZXA+ygqyA5BRQQFYc46ir2jaE+k+FodFM/mmOF4vN2YznPOPxrtv+EK0D/nzl/8AAqX/AOKo/wCEK0D/AJ85f/AqX/4qhxurBfW55ZqXw/8At/h3SNOW+8m60+JYGuBESJY8glSM+oBHoRV6/wDC9++p6ldaXqcdomqRLFdpLb+YeF27kORg4PfIr0X/AIQrQP8Anzl/8Cpf/iqP+EK0D/nzl/8AAqX/AOKoabBOx59Y+E107U4bi3nP2eHShpyRsuW4bO8n+lS6H4Vs9K0rTba5trW8u7FNkd01uNw5JG0nJHX1rvP+EK0D/nzl/wDAqX/4qj/hCtA/585f/AqX/wCKosw0PO7Lw3qmj3E8ek6rDDps87TmCe18x4mY5YI24DB9waq3Pgq6lTUrCDVFi0jUrg3FxCbfdKCSCyo+cAHHcV6d/wAIVoH/AD5y/wDgVL/8VQfBWgYP+hy/+BUv/wAVRZhc83u/Bz3Fr4kt0u1RdYEYTMZPkhEC8889KkvvCcl5f3VyLtUE2kHTQpjJwSfv9entS/BnRrPX/BM11qv2i6njvpYUd7qXhFC4Xhugya9D/wCEK0D/AJ85f/AqX/4qjlf9fcNOxwNt4Zkt9V0W9NyGGm6e1mUEZ/eEgDcPTp0rGHw8KaVpUIubWa605pipurTzYJVkbJDIT27HNer/APCFaB/z5y/+BUv/AMVR/wAIVoH/AD5y/wDgVL/8VRZiujz6PwvIkuhyedbRnTZ5J3S3tREj71K4VQflxnqc5p48P39p4hvNS03UY4Ib9o3uoZbfzDuQYyhyMZHqDXff8IVoH/PnL/4FS/8AxVH/AAhWgf8APnL/AOBUv/xVFmFzzG38Ciz1ea5gOmvbTXJuT9o05ZLhCTkqshPTPTIyK1PEHh0+IbnThPcyxWdrK00kURZHkfGEIcHK45Nd1/whWgf8+cv/AIFS/wDxVH/CFaB/z5y/+BUv/wAVRysLnmEngPy31lbK/mS31Wx+zyrcs8ziQdJNxOSMcYq5rfhIavZ6UvmQfadNAEZubfzoZPlCkOhPI4z14r0P/hCtA/585f8AwKl/+Ko/4QrQP+fOX/wKl/8AiqLMLo8zvPBct1pdhbiXT45bW4M5iWwAtZMjGGiB5x2JNQL4EuIvDb6Ol1YSI9xLM3n2OUAfpsUMNjL2wcV6n/whWgf8+cv/AIFS/wDxVH/CFaB/z5y/+BUv/wAVRZhc4iXw7FceEj4fuJ55YjbC3advvnHRvrmqdl4Zv/7Stb7VtRju5LK2e3tVht/LADDBZ8k5bA7YFeh/8IVoH/PnL/4FS/8AxVH/AAhWgf8APnL/AOBUv/xVFmFzivDmiyaD4ctdKM/mvArL5oTAJJJzj8apReHNRuNfsNV1fULe5bT9/wBnW3tfKLFhjLnJzx2GBXoX/CFaB/z5y/8AgVL/APFUf8IVoH/PnL/4FS//ABVFne4X6HmK+CblfD11o39pJ5H2r7VZuLc7on37/n5+YZ9MUT+CbnUBrTalqYlm1SOEb4YNgheM5BAycjOODz1r07/hCtA/585f/AqX/wCKo/4QrQP+fOX/AMCpf/iqLMLnn1h4cvl12XVdWv4rx5rH7HJHHbmNQu7PHJ6jOc9zWb8O9BuNLsL65ukuFknm8qBbhSrrbxkiMEHp1Jr1P/hCtA/585f/AAKl/wDiqP8AhCtA/wCfOX/wKl/+KoswuYG0+h/KjafQ/lW//wAIVoH/AD5y/wDgVL/8VR/whWgf8+cv/gVL/wDFUco7mBtPofyo2n0P5Vv/APCFaB/z5y/+BUv/AMVR/wAIVoH/AD5y/wDgVL/8VRyhcwNp9D+VG0+h/Kt//hCtA/585f8AwKl/+Ko/4QrQP+fOX/wKl/8AiqOULmBtPofyrmfA3/JevEn/AGC4/wD2lXov/CFaB/z5y/8AgVL/APFVwXhOxt9N/aE8T2tqhSFNLi2qXLHnyieSSaErCbPHrr/kbPE3/YUm/wDQ2r0Hwe9povha81W41MWFxd3McEEqxmVgqEO3yjnBxjPtXn11/wAjZ4m/7Ck3/obU6uOpLlqNn6Bl2H+sZZSpt2X+TZ67daXYHVtev9Jh0++v72KG80+O62MpRz+9IVuN2ex6ZrNu7IL4YWTTtN0SSVnuP7WYmMmBgeBGScqAOm09cV5pRUOa6I3hls42/eXtbddlbv8AP11PV9UsNKi0vU/9D0pdBXTVbT7pNnnvcYGPmB3E5zkHii+0bTRBreopb6d9jl0VDaMhj/1oUbiqjkNnqcd68oopud+n9a/5ijlk4pfvH93p57u2r83oer6mukyf2zYLp+lpHbaNHdQyRwoHM2Afvd/pV26mTUtc0e4uI7B7CTRmKSKkY/eiM5XjkAcYHQdq8bpVUuwVVLMTgADJNN1L9P61/wA/wF/ZVkvf6Pp3STe/lc9UWPSZIodMaw0wQyeGxdPMIkEvnheDv6g8dPzqfWNNttM8DSNbaPbys+nwkMlmjNCxGZJGkJ3HIPpxXkZBVirDDA8g9q6G58a63d2UtrJNAPOiEEsyW6LLJGOis4GSKHUTT7/8ORPLaqnF05XV7u9/+CaemQPc/C69gt8ebJq8KPzj5SuFz7bq6+9Gj3sGqeFYNWjkaKwSK2tjGVVJYQW3CQnBLEnNeU2urXdlp17YQyL9mvQomRlBztOQR6EetUuKTmrW/raxrUy6VSbk5W1urd/d39LdOnU9D8UabdeIoNI1PR5oH0+DTkiYfaET7Oyg7lIJBH9aPF2mXXiB7HV9Imgk0yPT0TP2hU+z7VO5CCcg/wA68+ZGUKWRgGGVJHUe1NpOV76bmlPBThyuM17t0tOj767+f4HYaw8Z+GXhtFZC63FwSoIyOfSk+JH/ACM0O7/XfYbfzc9d+zn+lcnFIYZklUKWRgwDDI49RVjU9SutX1Ge/vZPMuJm3O2Me3T6UOV1934KxdLCOnVUr6Lmf/gTTKlFFFQdwUUUUAFFFFABRRRQAUUUUAFFFFABRRRQAUUUUAFFFFABRRRQAUUUUAFFFFABRRRQAUUUUAZev/8AINH/AF1X+tfZsXECE/3R/KvjLX/+QaP+uq/1r7JP/Hif+uf9K7aDtC58FxJrjV6L9Snp3iPQ9XuJLfTdYsLyaP78dvcI7L9QDWnXjmhXeiX/AIU8HWeky2k/iCC4t2xa7WlgUH96ZCvKrs3A7uuasWXiy/1T4grpttq14LS8kuraRHmg3QlFbBSJV3xkFeC5O4c4roasfPX6nrKOkiB0ZWU9GU5BpSQoJJAA5JNeMaRrKaH8LNMgh1+9NxNctbuVuLeI2zgMTE0ki7Yhxn5gSScd67Hw3qf/AAkPwra58QXZEc0E8NzcAgEIGZN2VGM4HUDHek+tug+qTOq0/V9N1dZW03ULW8WJ9kht5lkCN6HB4NWHuII54oHmjWaXPloWAZ8dcDvivLbfxE+naHqltpd7plxFaLax/wBu6dApVInfYxkAypdFy3BI5zgdK1YtXlt5dHTSfED6/E7XmJmMbmVkh3Km5FAOG7jHXHam+4LV2PQqK8T0rxl4jn0bWrp9TVnTSZbpw15byvbzgDG2ONQY15OVfJ6e9dBeaxr/AIf/ALXiGrTajJ/ZMV+jzQJmB2k2OyqoGUC/NtOenWi39f16B/X5f5nplFeUa14iudO8OW/9i+KpNZtZ7zy7nUTc28bW48sttExTy1yQOWBx0711/g7UtS1HwaLu9linulMqxyxSpL5iqTsJZAFY4xkrwaT0TfYOxp3fifQrC3W4vdXsrWFpHiWS4mWNWdThgC2M4PpV+O7tprQXUVxFJbld4mRwUK+uemK8ugvNLsYPh5davc2kNq1pcNJLduqpvaNScluMliael1t0nW7fw/ZtPZavqYi062iYQrKuxTcNGW4VDtfnpnOOtNrp/XYPM9DufEGjWWmw6ldarZQWM2PKuZJ1WN8jIwxODkU3T/EWiatDcS6dq9jdx24zM8FwriMcn5iDx0PX0rlvDRk/srWdE1TSI7B7UtcW9m8qTBIZAxG0gYwGDj24FZ1rK0Hwr8OWGm2C3N7qltBH5ETrEZYwgaTLEYHygjJ/ve9Ft/l+IHoR1OxFrbXQuomt7lkWGVW3LIW+7gjjnsat15cbm5g8BeI9JvNO/s2609hcW1qJll2Ru4eLay8EBwwHpgCvUFJKKSMEjkUNALRRRSAKKKKACiiigAooooAKQ9DS0h6GgDy34A/8k+uf+wnN/JK9KXULN9QksEu4GvI0Ej24kHmKp6MV6ge9ea/AH/kn1z/2E5v5JTtTlTSviBr3iQ8Lpf2P7SVGSbZ42En5fK3/AAGgD0lL+0kvpLFLqFruJBJJAHBdVPQleoBqZ3SNSzsqqOpY4FeUx3T6Nrepa5dGaG7udCe+maJA8ke6b5AAePlXaOeODmsOfVtQ1/wN4nt7nWLl7ewntJo5luYLhtjMC26SNAhUY3cDjbyadv6+dg6ntaahaS6jNp6TKbuGNZZIucqrEhT+O0/lVmvJ79bo6xrl9pPiS4AstBtrlLqMRSG7K+cVLttwVODnaBnPUVX8S+MfEaa3Eltcx2YW0t57VXvIII7h3XLblkUtIM8YQgj8aLf19/8AkH9fl/mewUV5dr+qeII5fEeoWuvTWq6XeWscNqIo2jxIsQYPkZI+ckcjmjUte1DQLfxFp13rl7OLa6tkguyYI5E85CxVnZfLRcjhiOM96XS/9dP8wWp6ezohUMyqWOFycZPoKZDcQXBkEM0chicxybGB2MOoPoeRxXi7ajd654d8O6jquvXNpHZ6/JbNdpNCQqBXCu8gXYW/h3AAHceORXRan4gvIp722n1ptM099ba2m1FVQfZoxbq6ruYbVLN/EwPX6Uf1+X+Yf1+f+R6XUNzdwWaI9xKI1eRY1z/EzHAA+przvVfEBsLzQWTxY9zZsqYW3aET3ZaTaHKFf3qY4OzBGC3NdN4hZj4m8Lwt/qWu5Wb0LLC+3+tOwG3aahZX5mFndwXBgkMUwikDeW46q2Oh9jRbahZXgnNrdwTCCQxzGOQN5bjqrY6EehryfRb6Xw2t/qNpGWbVtRvbFVVcg3YmbyCfqC4J9hVq0V9C0rxRo+mRNcXlxqcdlBGrhGlZreMudx4B272yaErr5f5f5gejT6/o9tpaapPqtlFp8mAl086iJs9MNnBqGy8U+H9R3fYdc0652usbeTco+GY4UcHqT0Heud8IeZEdT0LUtEj00RsLy1snmSdVifIO0gYwHDcdtwrm/s7L8LPCLactrDeSajaeXLJFlN3mHBYLgkfjR1+78RdPvPUbrVbCyMwuLuKNoYxLKpbLIhOAxHUDPf2q5XmVtBqZ8W+J4vEFxYXEzaCgLWcLRII90vBDMxz15zXceGZZZvCukSz5857KFnz1zsGaFtf+uv8AkF9bf10/zNWiiikMKKKKACiiigAooooAK8r0H/k4/wAVf9gqH+UNeqV5XoP/ACcf4q/7BUP8oaAPFbr/AJGzxN/2FJv/AENq9H8IzpZ/D3Ubr+0U01xqCKLo2vnEAqPlxg9a84uv+Rs8Tf8AYUm/9DarqaleJpkmmrOws5JBK8WBgsOAfWuKcuWcj7/AYd4jLaUE/P7m/U9Dj0K113TvD6X95M0Elte3LPDEiNlGznpk564P6Vmr4N027m0m5sV1GSxvrWW4eNpI1ePyzgkucKq++OK5eHxHq9vDbxQ30iR20UkUSgD5Ef7w6d6da+J9ashaC31CSMWkbRwgAYVWOWGMcg++ajmj2N1g8XC/JNddOmvN2XmvuOxufAmi2c91NNc3ps4tLXUFWKSN2yWwV3AbWHHBHrVaXwZo8E1xetcXzaXFpcWoCJdvnHzCQF3Yxxjk4rmrnxXrl5532jUZJPOg+zyZVeY8529OmaSDxTrdtcxXEOoyrLFbi1Q4GPKHRCMYI+tHNDt/Wv8AwAjhcclrU19fTy9dTqdH8GaFqGm/2pPd3MFnPd/Z4BNcRQtEuBlm3cMcn7q8kVT8D2MVr8QpIxIlwtgtxJG46OUU7SP51jQeMPEFtLcSRanKGuH8yXKqwLYxnBGAcY6elM8Pa/JoniSHV5Fa4IZvOUnmQMCG59TmhSjdWKlhsU6dVSle60X9Jel+u52VrqBt/hvZXTauunT3F1cb5DaecZz12k4OPrWoLS11S38MWCW8a31lbWd+mEGZoywWVT64wG/OvLrvU57i1WwSVxp8UryQQNj5Nx9R3qWPxFq8N7Z3kd9ItxZxCC3kGMogBAXp05PWqjUS3Xb8P+CZTyyo05QdneT+/ZaLto97dDvNWlfQNB1bVtKhiS9n1yeCW48pXMUak7VAIIUGn2WqPF8P11GbUodJup9Sk3yrYh952527QPl9a4Sz8U63p891Na6jKj3Tl5wQGWRic5KkEZ/CrEPjXxFbrKqam5WWQyuHjR8uep5Bqef8v8hSy2q420et79Wu2sXt039Eaeqlr34Y6PeTMGmt76a3Vj1KMN2Pzrja29T15b3w9pukxQtGts8k0zsR+9kc9cDoAOKxKmTu/wCux6WEpyhBqStrJ/JthRRRUnSFFFFABRRRQAUUUUAFFFFABRRRQAUUUUAFFFFABRRRQAUUUUAFFFFABRRRQAUUUUAFFFFABRRRQBl6/wD8g0f9dV/rX2bF/qU/3RXxlr//ACDR/wBdV/rX2VkizyDgiPIP4V20HaFz4LiT/fV6L9Qhtbe2LGC3iiLfeKIFz9cUot4FlMohjEjHJcKMk9M5ry/wLqv2DwxP4i1JPEzvDYGaWa/uzJbznr+6UucE44yBwa6SXxN4hs7S3S80OzTUtQuFhsIY70tGcoznzG2ArtCnOAc9q6Guh8+dWbW3ZGRreIo7b2UoMFvU+9SKiKu1UUKewHFcTJ431SOOK0OiwtrH9pDTprcXX7oMYjIrq+3lcY6jPXinx+NdRuLO3tYNJgOuy3s1kbdrkiBXiG538zbkrjGPlzzSA7GO3ghiMUUMaRnOUVQBz14oS3giVFjhjQJnYFUDbnrj0ri/+E31SUWlnb6LA2rSXs1hNC91iKOSOPfuD7clSCD0zz0zSaR451O+u9M+2aJFa2d7cy2HmLdb3W4j37vl2gbMowBznpxTsB2gtbceZiCIeb/rPkHz/X1p/lpv37F3Y25xzj0+lcNp3ivU7my0+y0XS47q8khluJReXzAJEkpjHz7SWZiOOMDHWta38SX0vi9tHnsLe2gCZVpbgiaU7QxZF27XQHK8NkEcjFIHob4tbZYDALeIQnrGEG0/h0qVEWNAiKFVRgKBgAVyepXc0vifVEWRkXTtHMkeDjEkhf5vwEY/M1yfh7U7zS/h9fa6kXiMXw0+JvO1e6M0LuwH7yNS7YAJ3dBxQtf69Q62/rp/mekWeiWNnYrZiFZoEkd40mUNs3MWwOOgzxV/y0yp2LlPu8fd+lcVqdhc+DvDOp61a6zql9eLbc/bbgyxbyQPMCHhcdcLgYqO50668LX+i3lvruqXrXt9HaXUV5cGVJg6nLKp4Qgjd8uBgEU+tg6XO58tC5cou4jaWxzj0pFijXZtjQbBhMKPlHt6V43Dr+s2Pga8F1qd1I9/uubG6aU70ZbjZJEG64C4YD0LDtXo1hO8HjjVrDeximtYLxVJ4ViWRsfXYtFgehp6lpNtqsSR3AO0SxyNtwN+xtwVvVcgHFXqKKQBRRRQAUUUUAFFFFABRRRQAUh6GlpD0NAHlvwB/wCSfXP/AGE5v5JXqBhibfmNDvGHyo+b6+teX/AH/kn1z/2E5v5JXqdADDFGWLGNSxXaSRzj0+lNS2t44zGkESoRtKqgAI9MelS0UARi3hCkCGMAqEICjlR0H09qGt4HaNnhjYx/cJUHb9PSpKKAIzBEwYNEh3kFsqPmI6Zoe3hkEgeGNhJjeGUHdjpn1qSigCI20DRGMwxmMnJUoME/Sla3hdHR4Y2SQ5dSoIb6+tSUUARm3gLRsYYy0fEZ2jK/T0qvqGmw6iLbzS6tbTrPE6HBDL/QgkH2NXKKAGCGIAARoAG3AbR19frR5MQfeI03Z3Z2jOcYz9cU+igBuxN+/au/G3djnHpSeTEEVBEmxTlV2jAPtT6KAKWpaZBqlhc2kpZFuY/KkePAcoeoz+Y/GraIscaxooVFAVQOgAp1FABRRRQAUUUUAFFFFABRRRQAV5XoP/Jx/ir/ALBUP8oa9UryvQf+Tj/FX/YKh/lDQB4rdf8AI2eJv+wpN/6G1d34R8OWGpeG57+fSbrUrhb5LcRQSshVGAy3APT34rgb2aKPxb4lEkiKTqc2Nxx/G1bVp4tFn4XudFhkRPPuVnM6T7WGBjbgdvxrjnZTbaPvMFzTy2lCnKz9baXd+qZ0V78PppNavotMvLZbCK6FrBLcyEGSQgHYNoOSM4zwKzG8E6lHpv22eezgzO9ssMspEjyq20oBjBOffFP8P/EP+xNHbTHzNB53no0N61u4JHIJX7yn0qlqHjKLUtOs7SeOEi3u5bpmacnzN7ZKnv7ZzmotG39eX/BOiFXFqfI5Ky66aqz136u1y9L4D1SPV49MW4sZLgqzTbZji3CgFi+QMDkcjINKngLVJr20gt7mwniu4ZJYLqOY+U4T7wyRkEe4q3J8UozPaeXZQG1hilhkinu2leWOTqu88gDHA5xVaL4i21rNZpZ2NtBY2dvNDDb/AGkscyj5mLkcn8KOWBKxGOt0vbuvPz328rX1uVrjwdeW1zZRvf6cbe9jaSG7E58ohfvc4zkegFbFl4PXT7bW/wC00t7krpP2yzmidivLYDDoc+xFZ+l/EaPTIdJiFrbyDT4JoN3n7WYSHO5Tj5GHqM1NqPxNS/FyDbRL52nGwy92XYDdneSRkmi0bf12FUq4yTUNLd7r+b17Eng/w9aatoGrXsmly6ldW0kSxQJceTkNnPPt1pU8HtqtlaJY2K2l7c3txEPOuiyosYJKHjtj73eubs/E0Np4a1LRgIXW+kicymXBTYc9O+a1NE+IEei2em2628EospZ5ATPjf5iFcdOMZotHquhdZ4hSnOnJPXRX6cvrb4ulhtz4NvbaSwzfac9vfbxFdJP+6BT7wJx1HsDntU48A6q+oRWsdzYus1q13HcCUiNo1ODyVBBGe4FM0j4hx6Ta6RAttbSjTmmIZpsF/M9OPlI7Hmrd38T47m4SX7LH8lhNYjzLwyMRJj5ixGSRj8aOWIpYjGqVo2trrdd3bS/axUPgTVDfW9vHPZSwz2zXS3aTHyREv3mLEZGPpUp8LxR+H5pBJaXFx9uit472K7/cgOueQQPxJxj0qOz+IkdrBYW7WttLb29jJYzRtPjz43OTyPun86S18fWOnwLb2OmWkVul7HdrG9wZBlF24Oeueuf0oSiDrYt7taeaV9euvbpsamgeCfK8S6L/AGg9nqGm3sskebeRipZVJIOQprP8H6JY6z4subG7gklgjimkWKNypYr0GRzV2f4rpNf6bc/ZEP2G4knUS3xkLb1IxkjgDPGPpXO6D4ti0LWp9SQQytLFJHsM23bv759qGo3Vv62JjLFTpzc3aTjZare8uz3tbU7oeEdGj23D6dNbSz6Pc3L6fcSFmt5ExtbPB5yeDXIf8Ifeto0mpQ3lhOkMaSTRRTFnjVjgE8Y+uCcVR0bxWuk3N9O8iXT3dnJakyTcqHAGc85xjpXQXXxSS60KbTfskSCW3SBit2fLXbjlY8YXPenaDWun9P8A4AJ4qjO0JKSbWra2vru77fPQq6p4C1PSre8lkurCZrJkFxFBMWeMOcKSMDg/nS6l4D1LSobuaa5sJ/sTR/aYYJyZI1c4UkEdD/kVHe/EGK8uNflNvAh1cQhgJ8+V5eOnHOce1F78QY7y41+Y28Cf2usKsBPnyvLx045zj2pWiXCtjNOZrpfb+7fr0vL7l89HVPAkj6tqX2SSz0+ys5ooWF3dFsM6Aj5tvOSf1qpb/DzWJbye2mnsbV47kWimeYgSykbgqYBzxz2qLVviFHqqakrW8Ef226huTifOwxqFx05ziuz0bx/omo293dXWpWenXF1febPGbko0cYjC7kbY248Hj5frVKMWzmqYvG0KSbs9Euj1svN+Zx3hbQLe58a/2dqDR3Ftaea8/lsdsgjBJAPBxkV0HhvwtpOr6JY30ujXVy19qEkEjW8zKtrH1DdCMD3rnfDGvaJpXjySU34OlzGaDz5m+by3BAZv0zVG58VrH4cj8PQXEYjt7qSX7RFOR5oPGMenepjZJNr+rr9Dau6tapywnbSOt7fzX6rW9rr0Owbwhptt4de8tNKm1mRbu4hMy3flBUQkB8dD0qwvgnRpNItmbT7uJZdI+2vqfnHy45cfcIIxz6ZzXAXXieG58LWOhkQqtpM8ol83lt3bHapNd8XjW7XTrcyJBFZ2qW2xZ8rJt/iI6Zo0tt2/L/Mn2WIbS9rbV636dNL2+Vrd0aut6Xp2iat4fKW5kguLK3ubiKRyQ5Y/MPUA1R8Y6TFonizULC3XbAkm6IZzhGAYD8Aat3PivRfEB0y2vbSG2uIIoLQXxvDsREIyxTHpnvWf4z8QWOteLtQvre5iaBpAkTbvvKoCg/jilNLp3OjDVZqrFVHtF3u1vdW6+vmY9FRfarf/AJ7x/wDfQo+1W/8Az3j/AO+hUWZ6ftaf8y+8loqL7Vb/APPeP/voUfarf/nvH/30KLMPa0/5l95LRUX2q3/57x/99Cj7Vb/894/++hRZh7Wn/MvvJaKi+1W//PeP/voUfarf/nvH/wB9CizD2tP+ZfeS0VF9qt/+e8f/AH0KPtVv/wA94/8AvoUWYe1p/wAy+8loqL7Vb/8APeP/AL6FH2q3/wCe8f8A30KLMPa0/wCZfeS0VF9qt/8AnvH/AN9Cj7Vb/wDPeP8A76FFmHtaf8y+8loqL7Vb/wDPeP8A76FH2q3/AOe8f/fQosw9rT/mX3lDX/8AkGj/AK6r/WvsxAGt1U9CgB/Kvi/XZ4X04KkqMfNU4DZ9a+vIvE2giJB/bWn/AHR/y8p/jXZQXuanwfEck8ZeL6L9ShpXgTStIgltY7jUriylga3NndXsksIQ9QEJwPwoXwHo401rJ5dRlXzFkimlvpWlgZQQvluTlMAkcetaX/CT6D/0GtP/APAlP8aP+En0H/oNaf8A+BKf41ueCVrTwhpFnFZpEk7Na3RvBLJMzySTFSpd2Jyxwe/tTbrwZo93byxMtzG73j3qzw3DRyxSuMMyODlcjjHSrf8Awk+g/wDQa0//AMCU/wAaP+En0H/oNaf/AOBKf40AQ2fhPSbD7AbeKQNYyyTRu0rMzySKVdnJOWJBPJpYfCulwJZrHHLi0vJL2LMh4lffuJ9R87cVL/wk+g/9BrT/APwJT/Gj/hJ9B/6DWn/+BKf40XAz5/AujTW9pEhvbdrTesc1tdvFIUdtzIzKQSpPY1aTwppia7Hq5N1JPFzDFJcu8UTFdpZUJwGI4z71N/wk+g/9BrT/APwJT/Gj/hJ9B/6DWn/+BKf40A9SK40Qy+InvxtNvdWJs7pCSCQGyhH/AH04/EVW0fwXpujW01pHc6jd2csH2c2t7ePPEsfTCqxwOOOO1Xv+En0H/oNaf/4Ep/jR/wAJPoP/AEGtP/8AAlP8aAKeneC9J00TorX1zBNEYPs93eSTRJGeqKrEgDoKTS/BWkaVfx3kZvbiSAEWy3d3JMtsCMERqxIXjj1xV3/hJ9B/6DWn/wDgSn+NH/CT6D/0GtP/APAlP8aAKdx4J0O68PQaHNbu9lbzefEDIdyvvLZ3depP4GrdlpcsXiHUtVnZCZ0iggC9VjQE8+5Zm/IUv/CT6D/0GtP/APAlP8aP+En0H/oNaf8A+BKf40AatFZX/CT6D/0GtP8A/AlP8aP+En0H/oNaf/4Ep/jQBq0Vlf8ACT6D/wBBrT//AAJT/Gj/AISfQf8AoNaf/wCBKf40AatFZX/CT6D/ANBrT/8AwJT/ABo/4SfQf+g1p/8A4Ep/jQBq0Vlf8JPoP/Qa0/8A8CU/xo/4SfQf+g1p/wD4Ep/jQBq0Vlf8JPoP/Qa0/wD8CU/xo/4SfQf+g1p//gSn+NAGrSHoay/+En0H/oNaf/4Ep/jSHxPoOP8AkNaf/wCBKf40AcF8Af8Akn1z/wBhOb+SV6nXjvwL1rS7HwHcRXepWlvIdRmYJLMqnGE5wTXpv/CT6D/0GtP/APAlP8aANWisr/hJ9B/6DWn/APgSn+NH/CT6D/0GtP8A/AlP8aANWisr/hJ9B/6DWn/+BKf40f8ACT6D/wBBrT//AAJT/GgDVorK/wCEn0H/AKDWn/8AgSn+NH/CT6D/ANBrT/8AwJT/ABoA1aKyv+En0H/oNaf/AOBKf40f8JPoP/Qa0/8A8CU/xoA1aKyv+En0H/oNaf8A+BKf40f8JPoP/Qa0/wD8CU/xoA1aKyv+En0H/oNaf/4Ep/jR/wAJPoP/AEGtP/8AAlP8aANWisr/AISfQf8AoNaf/wCBKf40f8JPoP8A0GtP/wDAlP8AGgDVorK/4SfQf+g1p/8A4Ep/jR/wk+g/9BrT/wDwJT/GgDVorK/4SfQf+g1p/wD4Ep/jR/wk+g/9BrT/APwJT/GgDVorK/4SfQf+g1p//gSn+NH/AAk+g/8AQa0//wACU/xoA1aKyv8AhJ9B/wCg1p//AIEp/jR/wk+g/wDQa0//AMCU/wAaANWisr/hJ9B/6DWn/wDgSn+NH/CT6D/0GtP/APAlP8aANWvK9B/5OP8AFX/YKh/lDXf/APCT6D/0GtP/APAlP8a868L3Vve/tEeKJ7WeOeFtLi2yRsGU4EIPIoA8buv+Rs8Tf9hSb/0Nq6DRvCl3rWnSX8d5Y2tuk62+66lKZcjgDANc/df8jZ4m/wCwpN/6G1eh+DNVtbXwjdWhvdJhvDfpMiakpZNoA+YDB59K45JOo7n3uDq1aWV0pUt/+CzitS0y70nUbixu4ts1u+x8cjP1qr5b5YeW2V6jb0r0+81bQNUfXra21aG2SXUYLtJLnfiQKP3m3gk85wPpWgviTSJdZ18trVrBYXM4k86F2Sc4iAG35SJFJ42ms+Rdzo/tKso60ne2u/l5Pu9PI8tvtJmsYbORpYJhdQiZVgfeUB7N6H2ql5b79mxt393HNeoQeJtOs7KN7bUokuIvDjW8Z7ifeCF6fe71PZeJtFk1Ozuru+iN/NoaQNdlyhScE5DOASrEfxYNNwjff+tf8gWYV4xd6Te/9bHlAjcsVCMWHUbeRSbGKlgp2jqccCvXrTxNp7eILtn1LTraKS3ginuIrmQSsVydyS7PnYcAgj5qyjrGmP4J1CxfWYlQeebZYSUmnLOSBLHt2nPB3AjFJxVtyo5jVbSdJ9O/X5dDivD/AIevfEupGxsTEsgQyM8rbVUDA5OD3IFUrqxuLO9uLSWM+dBIY5ABnBBxXV+G9S0bR/CWoPezzteX08cQitHUTJGnz7ssCACwAror/wATaVDJ4g1fSNSjhudSsIJI0B/eJMGwy9Mbsc5o5Y23HPGV41pRULx2XrdX1101fToeWCNy5QIxYdVC81qW+gzXHhu71lZV2W9wkBh2ncxYZzXo8Wu6LLrNzfjXFhuZLO13FJzAsrjO/c4UnI/ujrVTU/FWm2T61d6beQPKdXt7qBE48xVQbiP1Bp8kVuzN5hiJtRhTaen6XW3nuedaXpN7rF/FZWMJknlJVQSAM4z1PA6U9tHnTS7i+klt0EE4gaFpMSlvUL3HvXq99rmneFvE2iWdrctbafdTSajdnkYEoO1WA7D/AArCtNb023hmXV9Tg1B/7dhuJGDGTzIgmN3I5A4H4Uci2b/rQUcxrz9+NP3Wk1vd6tPpboeceVJuC+W+48gbeTVjTNPm1XVbXT4ABNcSrEu7oCT1P0r0u011ofEdxLeeKtNvIJlkWNvNkjaCNnB+SQL8jY/h5HFYWgXVkPi9BPBdPc2sl4wjnkGC5YEAngdz6UlFXXmbfXqjhN8lrRbW+/bVIpQ+Ary5814dS04QretYxPNIyedKOyjB69qo6V4Q1XV9dutHhWGK6td3nGZ8KuDjqAe5ruNE1W203R2sZb7SYL621qSaWPUVJKoOCycHDehqo+u+GLCDW7qG4u5W1HUVZFt3AmWNCH3EuD8pfPvjFNKNk3/WxyrG4u8opX6J289/u1OU0zwbq2rf2oLZYhJpuRPG7EMT83CjHJ+U1Sk0K8jsdLu8Rumpsy26qctlW2nI7cmvQNT8SaVZnXNW0fUIRc3xsruKDPzCRXPmKffufrUzav4WGpeH7uK+hFpYR3N6bf8AiWRyHWIcdQxOP92nyR7lLH4q/M4O3o+kLtf+BNJfM4q+8F32leIrDR9QuLaJr0gJOjF0GSV54Hfg1iajYzaZqVzY3AAmt5WjfHqDiu+uNR0jxFpGkQWEtyNStNTAjju2VpZEkfc2CoxgMf0rmvHk0c/jrWHixt+0FcjuQAD+oNRJJLQ6cHia06ihVWtnfS2qej+aZztFFFQemFFFFABRRRQAUUUUAFFFFABRRRQAUUUUAFFFFABRRRQAUUUUAFFFFAGXr/8AyDR/11X+tfZsQHkpx/CK+Mtf/wCQaP8Arqv9a+zYv9Sn+6K7cP8AAfBcSf778l+o7A9KMD0rCs/GWiahqv8AZ1rcyyylmRZVt5PJdlzlVl27CRg9D2rerc+fEwPSjA9KWigBMD0owPSlqut7bPfyWKzKbqONZXi7qjEgH6EqfyoAnwPSjA9KWo55oraCSeeRY4o1Lu7HAVQMkmgB+B6UYHpWVoviPTfECynT3mYRYz5tvJFuB6Mu8Dcp7EcVoPcpHdQ25WQvKGKlYyVGMZy2MDrxnrQBLgelGB6UtFACYHpRgelLRQAmB6UYHpWNP4r0m10r+0rid47YztBEfLLNM4JGI1XJbJBxgdqpz+PNCt7K1une9IupGijiWxmaXcoywMYXcMDnkUAdLgelGB6Vz9z430C2s7O6+2vNHeKXhFvBJKxUHDMVVSVAPBJAweKm1Xxbo+jm3S5nleW4TzY4re3kmkKf39qAkL7mgDawPSjA9KoWOs2eoXT29uzFlhjuFLLgPG+cMO/UEHPStCgBMD0owPSlooATA9KMD0paKAEwPSggY6UtIehoA8s+AP8AyT65/wCwnN/JK9TwPSvLfgD/AMk+uf8AsJzfySu/j8Q6XL4jm0BLn/iZQwid4ShHyHuDjB7cA0AaeB6UYHpWdBr+m3OvXWiQ3G7ULWJZZo9hwqnpzjBPI4z3q1e31rp1o91eTJDAhAaRzwMkAfqQKAJ8D0owPSqMOr20+uXWkIJPtNtDHO5K/LtcsBg+vymr9ACYHpRgelLRQAmB6UYHpUFzfW1nJbpcTLG1zL5MIb+N8E7R74BP4U6C5S4MoRZB5UhjbfGVyRjpkcjnqOKAJcD0owPSlqpfahDp4g87cWnmWCNUGSzN/QAEn2BoAtYHpRgelZmj+ItL16W+i06582SxnNvcKUKlHHXqORweRxxSaZ4j0rWIb6ayuhJFYytDO5UqFZRk9RyMdxxQBqYHpRgelYn/AAlukt4dh12J7mexlOEMFrJI+ckcoqlhgg5yKq6d490HVLeO4t5btYZJo4I5JrKWNZHkJChSyjPI7dO9HkHmdLgelGB6VlX3iLT9PnvIJXkaaztlu5o0QkrESRu9D908Z7Vqo6yIroQysMgjuKADA9KMD0paKAEwPSjA9KWigBMD0owPSlooATA9KMD0paKAEwPSvLNB/wCTj/FX/YKh/lDXqleV6D/ycf4q/wCwVD/KGgDxW6/5GzxN/wBhSb/0Nq1tM8OaxrMLzabp09zGjbWaMZAPpWTdf8jZ4m/7Ck3/AKG1eneBofP8DXarpk2pOmqRSC3hm8puAPmz6CuOUVKo0z73B4iWHyulOO+2vm35r8zzeeCa1nkgnieKaNiro4wVI7EVHXrGr6LbaxeeIvsot7++XUreQyZQMkRUbxnONo6H6VbTQNLl1vX7W30iyRFnAjupY1kgiURAlSNwMeTzuHes/Zs6P7YpqN5R1td/h8+v4Hkt1p15Yx28l1bSQpcx+bCXGN6+o9qrV6tHZabFYwXE1jaXRg8NNcKkw3KZFcYPWpbLRtCvNWtLp7G0S5udEW6jtY4g0bTkkErGWAJx/Dmn7N30/rf/ACBZtGMW5Reh5JRXsFpo2kzeIbuCHQESR7eDe88CNHbSEncWh3/KrADoflrL/sSybwRqDJYWMMtv57NeuodJ8PhRFJu3IwxgKRzSdNpFrNqbaXK+nbr/AF/S1OK07wvrmrWv2nT9MnuINxXfGARkdaz72yudOu5LS7haG4jOHjbqOM11Xw6IGpavkgf8Sm46n2FdD4L0jRZ/CtpdSael/NJcOt6vkLK6L/CMs6+WMc7uaFC9rf1rYdfHyw85+0V0rWsu93q7+X3nltXdT0u80a8FrexiKfYsm0MG4YZByPau2k0uCPwbDcaLo9lexyfaft1zcENJb7SQmDn5cLyMdT9a2vEKWOpza3a3FjaF7TSILiK6C/vt+F/iz0xxijk0v/WzZMsz/eJKOmqffRpfr9x5VeX11qNybi8uJbiYgAySMWOBwOar9TivVfEFjo5/4SPT49JsIFsrKC4hnhTEgdtu7nPTnpTtZ0bS7fTdYDaXYQaPDaRvpmoRkebPLxj5s5Yk5yMcUOm1r/XX/IVPNafLFKDV7duvLb/0paeTPNdU0q80a+azv4hFOqqxUMG4IyOR7VUjkeKRZI2KOhDKynBBHQivYtZsIrvV9bubLTrTU9ZiS0WK2uQHURlBuYKSMn+VPsPDeiNq+sS2enWc6wz26vGYTcomVzKiKDwc9D26VXsnfQyjnMVSTqR1sr/O3ztrp31PHbi5mu7mS4uZXlmkbc8jnJY+pNT6bpN/rFy1vp1pLczKu8pGMkD1/WvTdO0/QtZkvLu50q3sf7EvZZbi2MIjMlvtJRWX1BAFc/8AD++MWsa/fQqkLrps80aLwFIIIA+lSoK6v/Wh0PMG6U3TjZxtvtrtt5a/M5ax0PVNTu5rWysJ554QTJGi8pg4OfxqgQQSCMEda9102bT7HXbC8sZEEniWYXMig/6tFhJK/i5zWH4c8OWFz4ZWS8tbKeO4trh/MS3BdXGcbpS2VYf3Qvam6TRzxzm15VI2Wlu+t7/c00eVW11PZXMdzbTPDPGcpIhwyn1Bpju0js7sWdjlmJySa9UFjo7RWmmtpFhtn8PG7ecJ+980LwQ2eOn45o/4RywTwHcSz2ti7jS1uIZ4LfafM6/60uSzeowAKPZv+v68jX+1aSabi020jymivY9d0PSNM05IJNHt0tZZraP7VHaHNvGceYzzHqSehHSm6zomiRajp0P9kRxqdWhjhkFukcckJPKk7yZBjndgUeyd7EwzmnJJ8r1v+B49RXrP/Eo+zSzjw/pAaHXv7OQGHjySeSRnk+56Zqzpnh7QYZdV8nTY7ySLVnikhECztHB2ADOuwdfn5xQqbez/AK0/zHLN4RTcoP8AA8dqQ286263BhkEDNtWQqdpPoD0zXqenWmhwLokEej2M8V/qlzbu9ygeRYg3yjIOM9OeelUdVLf8KzntLKztZYbPU5opT5YLwoD8r5zkMeBu7ipcLK/9dP8AMtZnzTUVHd219WvzRwltpF9eadcX8EO62gdI3fcB8zHCgDqT9KuXXhHxBZCI3OkXUQlkESFk4LHoPqa3rL5fhpYGLodeXzsf7g25rr/GcKx6R4sDW0lgk0sMq3Mkwdb1hj5UX+H8M9KrkVr/ANbXM6mY1Y1lBJWba+5pd/O+i/zPNbjwZ4ktYvNn0e6jTIXcVHUkAfqRVK50PVLTU49NuLCeO9lx5cBX5mz0wK7G8YY+HvzDhVzz0/eiur1S8s5JNR8RzSJ9t0Ca6to1J5cuf3R/Asafs132JeZV4Nc0U732vvdpdXu/zPJG0HVU1caS1hONQPS32/N0z0+nNLFoOpzS38S2rCXT4zJcxsQGRQcE4PXHtXqN8kNt4j1/Xbi/S0aKxgtYLl1Z9sskYBYBQSSB/Ohbe3m8d2ms2s6T2Wq6VM08iKQrMqbX4PI5Cnmh07f16/5ErNqjjfl+zfrvZNr7tup45RRRWJ7oUUUUAFFFFABRRRQAUUUUAZev/wDINH/XVf619i3MElzpE1vFJ5cksDIjj+ElcA18da//AMg0f9dV/rX2bF/qU/3RXbQV4WPguJHbGp+S/U4bQtbnh8MweHLbStRtdctbEwBXs3EKSJGQG83GwqWAIIJzkcVz2mQ3Oxm0m38QR3H9l3I1k33nYe48sbdu/gvvzgx8Yz7V62ro+drK2OuDmnVu3e77nz60t5Hk9p4TeSexgnk1swXWg/aLtTeTgPdLs2ljnhhk/KMdOnFULuZrmaCPW01+e4bw9ausdl5wYXRL4Z1jwQ2cctx1zXs9VV060TVJNSWEC8liWF5MnlFJIGOnVj+dNu7/AK8/8/wBaL+vL/I821C51vTF1CLUbXVJ7zUPDsMUTWsTyr9qVJPM5XhGyynJxntUlpo7Wvjk362d6NRu9Di+yXB81ovtCo4YPztU42cN+HOa9ODBuhBwcHBoyM4zyelDd/69f8w/r8v8jw/SbbxGNG18vJei5Okyi5iWC8Dvc4GG3SkqXHzf6rg5+leqW+l2WmeE5rZ7e7u7eSBnuInd5pZiy/OPmOSTzwPwrdopPVWDqeWJc6xJ4f1W00dtbuNGhjgEMlxbvDdovmYmjjLAM+IxwSM84yavWMSi70X/AIRqDVobIfbdovhMAH8pdpIl+bbu6bu+cV6LRTDqeKeHbfxEtprTTyXYuTpM4u4vIu90lxt+U7pSUL5zjyuDn6VtLpes6Ss6aK2pvcXfh4yyNNM8ha6BUAgvwsm0tgDHQccV6aLiFgSs0ZAYqSGHBHUfWpKX9fn/AJh/X5f5Hkepw7vCJHheDWorQ3kZ1FdQS7LMm1t2BnzSN23d5f4d66/wFFqEfhBkuppJGMkhtt8UseyM/dUCYmTA5wW5rqy6BdxZQp6EnihZEfO11bHXBoez8w7HmmnGWw0PwXrbWdzdWlhBLFdpbxGSSJ2XaZNg5OGVgcZPzdKua3Nf+JtZ8L3mhPdadtmuh9qu9PY7F8rqY22kA9ATjmu3t4LLTYtkOyGOaUuAX4Z3OTjPqcnAq1Tbu7geca1ptp4ZtLGGzl1sazDFKba+tLNpxO8j73SQKpXDPg4OMcYIqzBqd14d8RXGqa7pt4Rqdla4ks7Z7gQyorb4iEBI5bIPQ88131FIDloZzd/EC0njikiB0dmlSVdrrulXYGHY8Px9a6mq8dlbxXs94kQFxOqrI+SSwXO0ewGT+dWKOgdQooooAKKKKACkPQ0tIehoA8t+AP8AyT65/wCwnN/JKtata3tp4s1/xBb2NzNJp7Wc8Sxxkm4Ty2WVE/vHaenqBVX4A/8AJPrn/sJzfySvUtwBAJGT0GetAHl5sdT0q9vr06fdXV5NoTzTCAsjPO824oHHIIBxgc4Xiudh0e/1LwV4mtZ7K9ltYpbW6s4Y1u0BAP7woJj5h4ByPXoOle50Uf1+NwPKdR0CHULvWbqzh1aK3t9Bt307Y88TeYvmlc/xM444bJ55HNUPE8Xie6122kaW4i32lu1hKtvdOY5dv7wgQkIG3dfMGMY969kyDnB6daWncP6/L/I8q8QaPqFxL4m1JJdXS9tr21+wm3mlVVBWISFEHByC2eDjHtRqtpd6Ja+JdOtbTUrnTTc2piDzXDhA6EyvlCZHXcBlUPU9q9VBBGQciil0t/XQFoeKJo8914W0S41yx1KaLT9ckVliW5Dx2zBtu1SfMK52YJywHfrW7qyXm+/+3w6s+iHW2N2tqJfMMP2dNmAnzmPf12/416WZY1lWIuokYEqpPJA64H4j86UyIF3F1wDgnNH9fl/kH9fn/meZasqRX3h2WxtdeuUjRBbWUq3KkAycuZAcKwXqsvBXHQ11fiHcPE3hZ2z5Au5Vb03mF9v9a6JZEfO11bHXBzUF5bWl5FGLpUZEkWWMlsYdTkEGncDy+xs9Z0mCa80+wuftGo6he6fJ8hGwPMzRTkf3V+bn0YVbXS7+zsvEOiaTZlGvdTitoHnjfyhELePe7EclcKwyD1OK9K+0QhkUzR5dtqjcPmOM4HvgH8qkoTt/X9f0wOQ8LQ6zpuo6tp+rxWm64xewvYRuIQW+V1+bOGyobGf4q56TS9QuPhh4Uso1u7a6W+tSzxxZkgAc5fawIGPcYr1Cil/wPwA84g0q80jxL4lk1PUL3UbdtDT/AEu7iRRgGXKAoqqcDn15rsvDCTR+FNIS4BEy2UIcHrnYM1evbO31CzktLqMSQSjDoSQGHpxU4GBgdKFtb+uv+Yra3/rp/kFFFFAwooooAKKKKACiiigAryvQf+Tj/FX/AGCof5Q16pXleg/8nH+Kv+wVD/KGgDxW6/5GzxN/2FJv/Q2p2cd6bdf8jZ4m/wCwpN/6G1dxovl6P8PLzXra3t5dRa+W1Es0SyeSm3OQrAjJPGSK4aqvNn6Fllb2WXUmldvRfNs4mivUbvw7pniG107VLwGwmk0mW8uVs4gN5jYANs6cgnp7VQtvh/p9/c2tza3tyNMm09r0rLsWYbW27ckhRknqeKn2cr2OmOa0LXno/wBe1/kee0V358D6LFeX7S6pO1lbaet7+4aOSRTuwY2KkqTx1BxzRpngSx1TR5LtX1C3d7eW4gacxBWVc7RtzvbIxlgMUuRlPM8OlzN6adO+pwFFeqWmlaJ/angxLG3eG5u7cuzSRRurja2S47tnp7VkWfg3S7mXTLe+vbtL/WPNe38iJfKiAJxu7nOO3Sm6b6ExzSlvJNf1K/8A6SzgqK9A03wNpF1Fo0FzfXqX+qLOIxEimNGjJGSTzg4rNuvCljF4Q/tW2ubi7uUAM/k7DHA27G11zvH+9jFS4O1zRZjQcuW73tt5tfmmcjRn3r03wJa6fdeC5rO9t4S2oag1kkzIC0bNDlSD1HzAfnVqXRbfSvh5qOkSWkTapDbxXE7+WDIryS4Cg9eFUfnVOm0r/wBd7GE81hCq6TjrzJfJ6X+T0PKKK9Fufh3ZR2kEqz3sLi9gtpknMRYiQgZCoSUIz0aquoeCtMEMx0u6v5pbXU10+dJIlJcnvGAefoevtSdORrHNMNLZ/gcJW3o/im/0WyezhitJ7dphOI7mASBZBwGHvXV3Hw5szPpSw3dzAt3eNayrO0cjIVUtkeWSAeMYPI707/hXulTajaWsNzfwObaW7uYbgxeZGinAHBwCx5yTjFNQmtv66mVTMcFUjyz1W+3a/wDkcjJ4q1WaPVlkkjZ9VKm6lKDeQDkKD2HtWLXoDeB9GjubqR9TuDZwad9tZYXilkRg2CjFSVPsQaddeBtFEU6Wl/fm4Ol/2pCJY0ChMfdYjkt9OKThL+vn/kyqePwkNIK1/LyS/BWPPaK7+/8Ah/Y2GhPNLqRS/SzW6w8sQjcnkxqud+cd8YNO1XwRolkurRQX1+9zpcMVxKHRAjI+Mqp67sHr0odOS3LWZ4aVrNu/l6L9UefZNOVnjZXXIIOVPuK674iWWj6frFtDpdvLAxto3kUhQmCoIIx/F1zXWLp9o/iCxs5reOeHSfD4uoLdxlZZSNxJHfk5/Cmoatdv+D/kTPMYqlGpyu0k393/AAWjh9S8cavqlndW8q2kf2vaLqWGAJJPt6bm71zefevRtPuF8S+ErjUNTtLT7VZajbrBNFbpHuDuAyHaACMVu6++kpqU+n3raZNdNqsC2EFtCokgTcu4SEKOCM8HNPkcrNvc54Y2GHl7KFK1nrbyt5dmu1kjxzPvRn3r2bWNE0278Qp4iS0gSx0prhL6JUAUvDzGCP8AayPyqtJo4n+Ieqalb6XHOlhp8cyWiRDbJM8YCrjp1JP4UeyY45xTkr8vS+/W6VvxWvZo8jGSMjOBSV64NG+yfEa8s/s4hsdb0ySQwlcBCUyRjsQy/rXkhGCR6VEo8uh24XGRxGy6J/ff8mmXoNYu7fRrvSVKNaXLpI6suSrL0KnsaoUUUjqjCMW2luFFFFIoKv6brF3pMd4toUU3cBt5HK5YIeoU9s1QopkyhGa5ZK6CiiikUFFFFABRRRQAUUUUAFFFFAGXr/8AyDR/11X+tfZJ/wCPI/8AXP8ApXxtr/8AyDR/11X+tfZsQBgQHoVH8q7aCvCx8FxJpjV6L9TyHQtM0rSfCfhDVdLiitddu7i3RjA217pWbEgcD7w27jk9MZ4rXg8Z6ve+Mo9MtbqOSwvmuYLec6eVjieNW5Vy+ZSCuCNqj0NdjpXhPw9ody9zpejWNpO/BkhhCt+dSQeGNCtdUfU7fSLKK+dzI1wkKhyxBBOfcE10PU+ePPtC1zWNL+GWkM2srcaheyFLbZYNcS4AYlAnmDew2kksw4rqdB1W48V/Do3d5cCwuLmGaF7hBs8shmTfgn5TxnGeD3rUk8I+HZbKWzk0Sxa2mn+0yRGBdrS/38evvV2HSdOt9NbTobG3SxYMDbrGPLIYkkbemDk0nrcfVWPOrDUE8G6dqOm2ul6dZavH9lV7iGRmtZfNfy1mcdVIOSQeTxyetbNzqOpaVfaSNRnsNVuU+1lp4Lfy22rDvCgbm2sSMHnkYrorPwxoOn6bPp1npFlDZXGRNAkKhZP94d/xp9j4e0fTI7aOx0y1t0tmZoRFGF2FhhiPcjg02wVkzzqw8f8AiebRtS1CezZYzpcl/byS2XkxxOoBCA+YxlU5+9henvWrceLNf0JNUGpvYXkiadFfW5hiaJIi7+XsbLEsoOG3cHGa6qDwl4etvtvkaLYxfblKXOyBR5qnqD7H0q8+l2EkryvZwO7wfZ3LIDui67D6ryeKNP6+f/AD+vy/4JxGueIfEfh/TLS1a8t9Tv7268pLixsNxiXyy/8AqvM+Y8cfMOOa6HwzrOo6l4XN7qVo0F5EZUZGTYX2EgMVyduQBxk4qePwj4di0iTSU0SwXT5G3vbiBdjN6kevvWjZWFnptlHZ2NtFb20YwkUSBVUfQUnsw7HmUOl6drMfw/t9WtoLu3ube6uZknUMrSMiuSQe+WNTLqS6VoXiHTdMN1d2B1FbLT47fM0g3IpmSPJ5CfOQM8YI7V1q+CdFn0i30zVLK21G3tJHa2FxED5SsSQo+gwM+wrXh0nT7dbVYLKCJbTP2dUjCiLIwdoHTIJ/Om2r/wBf15AcLoNppWueE9R0LUdFmW30uRmtbTU4MOkRUmM4yemWUHP8NUNMt9N8P/CjS/7N0theazbwQzLYQhpp8rl2xkZITeetemmxtWupLkwRmeSIQvJjlkBJCn25P51HDpVhbrZrDaQotkhS2CrjylIwQvpxxR3+QHncN+v/AArbWLRLS8spNEkD2sN5HsljjDCSHjJ7fKOf4a9PU7kVsYyM1k6v4fttWVgQsTSvELh1TLSxxvvCE+mf5mtehu4BRRRSAKKKKACiiigAooooAKQ9DS0h6GgDy34A/wDJPrn/ALCc38kq/r9jaaZ4wPiK/t7XU7Z57eFH84i50+TIUCMfxKSQSoweT1FUPgD/AMk+uf8AsJzfySu/fw3okutLrEmk2bakvS6MKmQenPr70Le4PY4LSNV1jRtJ8TXN7r0M0n9ryWtsv2JnZZSwHyqHy2cgKuQB61Rn8QeI/EGhaY/9opp11beIlsZJJLPYZOAVLx+Z8uMnK7iDxyK9Kn8MaFdNfNPpNnI1+FF2WhB87b03euKb/wAItoH9kyaV/Y9kNPlYO9sIV2Mwxg49eBz7ULz8vwsD/wAzmLzVdYgfXo9KW0S4iv4UeZLcO5QwKzOELr5je2fu+uKq2N9qWqeP9Pu4ddtpdOn0QTmFbYhZhvAO3LcEtzkgkDj3rs73wzoeo28tve6VaTwzOskiSRAhmUBVP1AAH0qWTQ9KluLKd9OtTLYgrav5QzCCMEL6DFH9fhYP6/E4fR9e1nUbfSbDTrvS9KEWlxXsxltiUkBZlCIu4bVAXk84yK27bW9THjhrC+ubaKxn3JZwpDu87aoYkShuGHOUKjgZBNa1z4V0C8is4rnRrKaOy/49leFSIv8Ad9Kmh0HSLfV5dWh021j1GYbZLlYgJGHuad9fvF0OfvYjqfifxFbSXhs/K0qKCG4DYMPmmQs4PrkL+VZOgaFoklvqfhnU/D2nC4t4ormbyGMlvcZDBZMHlX4bIPPua7K40O3udZe+lCPHPaG1uLeRAyyruyufplh/wKpNK0HSdDtXttK062s4HOXSCMKGPvjrS6WH1PO9Ht9N8O/Cixm0zTCl/q8MUEgsoQ005OdxA43EJvPWrOlWela34L1XRdQ0WZYdJMj2dtqcG2SKJkYxnGT0+ZQc/wANegQ6Vp9ulokNnCi2YItgqgCLIwdvpxxT3sLSS4lne3jaWaLyZHK8unPyn1HJ/OiWt/MFpY87tdI03Q/hZpWo6bYwWtziwuneJMGSTcgJPqSGYfia9NrKvtDgurPT7GIi3s7SaKTyUXhlj5VPYAhT+FatU3cSVkgoooqRhRRRQAUUUUAFFFFABRRRQAUUUUAFeV6D/wAnH+Kv+wVD/KGvVK8r0H/k4/xV/wBgqH+UNAHiV7KI/FviUFXOdTm+6hP8belaek+KdS0RZksJpkjmA82J7fzEfHTKsCKz7r/kbPE3/YUm/wDQ2rd0rwvd6tpk2pLdWNtaQyiJpLqfyxuIyB0rhqX53Y/QMt5P7Np+1a5fNX6suaR8Qbu01TUNS1Bry4u57F7aB1iwImOCvy4wFGOgFZ7eONcbU01A3c/2hIfIXFsAgj/ubNu3HtisyeEwXEkW9JNjFd8Z3K2O4PcVHUc7PQjgqd3JJaq23TsaUvjDVZmumaaQfaoBbSqlqFUxg52gBcKPpiprXx1rlnYR2UN1KII42hUG0VmCHqu4rnHtmsfmlwfQ/lS5inhINWaj/wCAmpbeNdZtIbGKG4lC2DFrYm1BaPgjAJXOOTx0p1p451yxsRZ215cJCN2z/RgWj3fe2sVyufYisit7WvCGr6Cti15HGwveIfKfdk8cH0PIp3bRnOjQUlGfLd+S1tr+r+8pW/i7VbV9OeGeZW04OLU/Z8+Xv+925z75p03jHVp9KbTHuJvsrAKyrbAMyg5ALBckA9iam8Q+GNR8MXEEGoiLzJkLr5T7uAcHPvmsbB9KTb2Kp0qVVKpDla6O3n/nf5lq38RX1pYpZQSzpbx3K3aqIOkoGA2cZ/DpVmfxlrFzJfyS3Vwz3+z7S3kYL7Pu444xjtisznOKME9qOY0eHi3dpX9Pn+aNy4+IGv3ShZbuQgSpNkWagl0OVYkLyeB1qqvjHV0MxS5uFaa6F47Lb4JmHRunH06Vm4PpRg+lHMyVhKaVlGP/AICdXpfxJv4tZs7rVhPdWtvK0vkw2yxHeylSw2qMnnPPXvTtY8fRPPYz6JbXVtd24cSXklqiPMG/hZEUKVHuK5KjB9KfO7WMv7Opc6nZdttOvS/mzTm8Y6rO1wzzOPtFv9lkVLRUXys52gBQBz6Uf8Jjq+/f9om3fY/sH/HsP9R/d6fr1qDTdLvdXvPsljAZZ9jPsyBwBk9fanaRpdxrWr2um22BNcSBFLdF9SfYDmhXehcqVKKd+XRXemy/pfgSy+MtXn0wafLPK9uIxCC1qC+wdF37d2PbNJP4w1a5lv5ZriZnv4lhuT9mxvVcYHTjoOlaUXg26ltJbz+0dMhs0uXtkmuLjyxIy9cZH41XuPCWqW2h2usMsLWdzJ5aMkmSCSQCR2BIPNGrMovDXsnHft13+/T8DO1LxJf6xFbR38kswtk2RMbbDBfQsBk9O+a1dQ8ayTTaNf2C3lrqdjaC2kmWM4fbwpH4HBBqynw/12STVI0S3Z9NOJ1EvJO3d8vHPFUbHwrqeoeH7vW4ViFla53l3wxwATgd8ZFPX9RXw0krSjZabae90tfqQX/jPWNSEC3NxL5cEnmxxx2ojQP/AHiqqAT7mqc+v3dzrB1aV5mvjKJjL5GPnHQ4xjtW3D4K1J7W3mnuNPsmuU3wQ3d0scki9iAex98VQv8AQ57HRtP1QyxyW94XUbM5jdDgq3vSd1qy6boX5abj20Xzt+D+4ZL4v1ae21C3kubgw6hL5t0ogx5jevTjoOlLeeMNWv4LmG5uJ3juTGZgLfbv2DC8gdhWbRS5uhusNFO6S+70/wAl9yOj0XxzLp8JW7S6uGtrOW208CHAhMnUk4yRj61y/wBoX/nnN/36b/CpaKG77hTw/s5OUbK/l/wfUi+0L/zzm/79N/hR9oX/AJ5zf9+m/wAKlopaGtqnf8P+CRfaF/55zf8Afpv8KPtC/wDPOb/v03+FS0UaBap3/D/gkX2hf+ec3/fpv8KPtC/885v+/Tf4VLRRoFqnf8P+CRfaF/55zf8Afpv8KPtC/wDPOb/v03+FS0UaBap3/D/gkX2hf+ec3/fpv8KPtC/885v+/Tf4VLRRoFqnf8P+CRfaF/55zf8Afpv8KPtC/wDPOb/v03+FS0UaBap3/D/gkX2hf+ec3/fpv8KPtC/885v+/Tf4VLRRoFqnf8P+CRfaF/55zf8Afpv8KPtC/wDPOb/v03+FS0UaBap3/D/gmPrsyvpwASQfvV+8hHrX11H4hthEg+xarwo/5h03/wATXyTr/wDyDR/11X+tfZsXECE/3R/Ku2h8B8JxGn9c17L9TL/4SK2/58tV/wDBdN/8TR/wkVt/z5ar/wCC6b/4mqNt430691BLe0s9UuLd5PLW/isna2LZx9/uM98Y966WtjwTI/4SK2/58tV/8F03/wATR/wkVt/z5ar/AOC6b/4mtYkAH2qlo+px6zo9rqMSPHHcIHVHxkfXFAFb/hIrb/ny1X/wXTf/ABNH/CRW3/Plqv8A4Lpv/ia1iQOpxRkYzmgDJ/4SK2/58tV/8F03/wATR/wkVt/z5ar/AOC6b/4mrV9qUVlcWVuyM8t5N5UarjsCxY+wANY93420631CWzgs9TvvIfy7iays3ligbuGYdx3AzigC9/wkVt/z5ar/AOC6b/4mj/hIrb/ny1X/AMF03/xNWLPV7W+1K/sIfM86xMYm3LgfOu5cevFZP/Cb6a+ofZraz1S7hWUwve21k8lujg4ILjrg8EjIoDpcvf8ACRW3/Plqv/gum/8AiaP+Eitv+fLVf/BdN/8AE00+JtPWCWQ+cHivRYmHZ85lJAAA7gghs+nNXNM1OLU4ZnjVkeCd7eVG6qynH6jBHsRQBV/4SK2/58tV/wDBdN/8TR/wkVt/z5ar/wCC6b/4mteigDI/4SK2/wCfLVf/AAXTf/E0f8JFbf8APlqv/gum/wDia16KAMj/AISK2/58tV/8F03/AMTR/wAJFbf8+Wq/+C6b/wCJrXooAyP+Eitv+fLVf/BdN/8AE0f8JFbf8+Wq/wDgum/+JrXooAyP+Eitv+fLVf8AwXTf/E0f8JFbf8+Wq/8Agum/+JrXooAyP+Eitv8Any1X/wAF03/xNH/CRW3/AD5ar/4Lpv8A4mteigDI/wCEitv+fLVf/BdN/wDE0h8RW2P+PLVf/BdN/wDE1sUh6GgDx34GavDZeBLiJ7a+kJ1GZsw2kki9F7qCM+1emf8ACRW3/Plqv/gum/8Aia4P4A/8k+uf+wnN/JK7C+8Y2tlrz6PHpmrXlxGIzK9pamSOIPnbubPHQmgC5/wkVt/z5ar/AOC6b/4mj/hIrb/ny1X/AMF03/xNa+aRmCoWwTgZwO9AGT/wkVt/z5ar/wCC6b/4mj/hIrb/AJ8tV/8ABdN/8TWlbTi5tYp/Lki8xQ3lyrtdc9iOxqWgDI/4SK2/58tV/wDBdN/8TR/wkVt/z5ar/wCC6b/4mtfNGR60AZH/AAkVt/z5ar/4Lpv/AImj/hIrb/ny1X/wXTf/ABNa9GaAMj/hIrb/AJ8tV/8ABdN/8TR/wkVt/wA+Wq/+C6b/AOJq4upWjaq+liYG8SFZ2iweEJIBz06g03VtSj0jSLvUZUaSO2iaRkTGSAM4GaA8ir/wkVt/z5ar/wCC6b/4mj/hIrb/AJ8tV/8ABdN/8TUur65aaLpqXt0JmEjLHFDDGXklduiKo6k1Npmox6pp8d2kFzbh8gxXMRjkQg4IKnpQBU/4SK2/58tV/wDBdN/8TR/wkVt/z5ar/wCC6b/4mtGK48y5nh8mZfJ2/O6YV8jPynvjvU2aAMj/AISK2/58tV/8F03/AMTR/wAJFbf8+Wq/+C6b/wCJrXzxmjNAGR/wkVt/z5ar/wCC6b/4mj/hIrb/AJ8tV/8ABdN/8TVzVNRh0nTLi+nyY4VyVXqx6AD3JwPxrGvPGVtaa4dIXStWurpFjaY2lr5iQ787dzA8dD+VAF3/AISK2/58tV/8F03/AMTR/wAJFbf8+Wq/+C6b/wCJqK28WaXdaxq2lRvKLvTFDzq0ZAYbQSUP8WMjPpkVVl8c6Wkdg0NvqF015bpdBLa1aRooW6PIB90dffg0AX/+Eitv+fLVf/BdN/8AE0f8JFbf8+Wq/wDgum/+Jqtqfi+w03UDYrbahe3CKrTrY2rTeQrdC+OmcZx19q0bHVYb+7vLVFdJbVkDBh1VlDKw9jyPqDQBX/4SK2/58tV/8F03/wATR/wkVt/z5ar/AOC6b/4mteigDI/4SK2/58tV/wDBdN/8TXnnhe5W7/aH8UTJHMitpcWFmiaNukPVWANetV5XoP8Aycf4q/7BUP8AKGgDxW6/5GzxN/2FJv8A0Nq9B8JXtqvge/sWn0b7W96siw6o+EKheT9a87vTKPFviXy1Qj+05s7mI/jb2pN1z/zzi/7+H/CuKo7TZ99l9ONbLaUHdW12fRs9W0TxFb6TY+HrIajZRqNRnF+sZUp5Rbjk/wAB7evFaOk694ftNJSO1nsVWO4uPtUEtyIUmUsdpK7GMg24wARivGN1z/zzi/7+H/Cjdc/884v+/h/wqed/18v8jWpllGd229Xd6Pu/89PRHqNjqy3kPgvRLOeGSF5D9ttlUNnEu5VcdcY5xXQaxrdxY3+kSlzd6M19NbXM3nJJuMmR5eFHAUZxXidvdX9pcR3FuVimjbcjpKQVPqDitC88T+JNQnt5ru/eaS2ffCXmPyN6gbetNT01/rYzq5dGVROO2t7p3u7+Xnv5HSfENoLC/svDlm2620qHYW7tI53MT+ldj/wk2gXGpXS399BLb2K21/ZkOCHlSLayD1OccV41c3eoXt1Jc3JSWeVizyPKSWJ7niot1z/zzi/7+H/CkptXt1N5YGnUpQhNu6T1Se7abe3W34nrkGt6dqF9pF1ca3HBdJpMm5llVD5zPnYXZT5Z564zU2r+JNNtptau9N1K1+1yaXbrHIjq7PMHO7BwNzAd8Dsa8d3XP/POL/v4f8KN1z/zzi/7+H/CjndrEf2ZR5k7u3a3ne2x7FHqujy6/dagmtwwXMlhbZMUyQiaT/lpmQq2COMgDmtixuNPOp6zqun3UCQzajbrFNC6Ric+WCY9zDBBPUDmvBd1z/zzi/7+H/CtPTPEXiDRo5I9NvGtkkOWWOYgE+uMdapVNdTGtlacf3cneyWqdrK3ZeR61Y63a2X2pL+S1tdWXUZXvoJ7sRB0P3QTsbzEC4G0Yqjo3inT7Q+GbWO+tILF3u/t0JwQqFmKKxIyBzxXkc1xe3EzzTbJJXYs7vKSWJ7k4pm65/55xf8Afw/4VKqS0NP7LotPmb18n2a/C+nayPWrDxJpF1J4cu9au7aaeC5uldmC5iU58osAOFHGOOKtN4k06PWIJZbyxNxDp90v2k3YuC7HBRWbYoJznA5rxvdc/wDPOL/v4f8ACjdc/wDPOL/v4f8ACj2jsU8soN3u+vR9W3+v5Hr+k+K7X+0vDl5datClzNYTw30xYDDZ/diTHTnpXPeCJpP+FnRG8u47m4kMyfaEfcruUYAg981wO65/55xf9/D/AIVLb3V/aXMdxb7IpomDo6ykFSOhHFHM7psv6jTjCpGF/eTW3q+3nb0SPR9JuIP+EEXTGm0P7dFqErSQ6q+NoxjK++afaa7psel+H9HuryFrSa1lt7za+fIcS7o3PpggH6E15pPc311cSXE4jeWVi7uZDliep6VHuuf+ecX/AH8P+FJSY3gYSu5N6tvZ6N3/ACvdHsUvi3TrDUddvre/gkLarbSoqvnzYwoVyPUYzUOp61odrZ6voumX8BsItLcQEOMSzSSb2A9SBgfhXke65/55xf8Afw/4Ubrn/nnF/wB/D/hT55WsZxyyimnd6W6drW6eT+9nr0d74e1jxFFrV3d6NJptxbotzbX2fPt2RMYjHcE46VzOpbY/hdp6kY87VZpIP9wLg49s1w+65/55xf8Afw/4VZn1HU7q3t7ed1khtlKwo0pwgJyccUnK9/P/ADuaU8Gqco8sm0mt09kml0311fZDKKh3XP8Azzi/7+H/AAo3XP8Azzi/7+H/AAqLHpe1XZ/cyaiod1z/AM84v+/h/wAKN1z/AM84v+/h/wAKLB7Vdn9zJqKh3XP/ADzi/wC/h/wo3XP/ADzi/wC/h/wosHtV2f3MmoqHdc/884v+/h/wo3XP/POL/v4f8KLB7Vdn9zJqKh3XP/POL/v4f8KN1z/zzi/7+H/Ciwe1XZ/cyaiod1z/AM84v+/h/wAKN1z/AM84v+/h/wAKLB7Vdn9zJqKh3XP/ADzi/wC/h/wo3XP/ADzi/wC/h/wosHtV2f3MmoqHdc/884v+/h/wo3XP/POL/v4f8KLB7Vdn9zJqKh3XP/POL/v4f8KN1z/zzi/7+H/Ciwe1XZ/cyaiod1z/AM84v+/h/wAKN1z/AM84v+/h/wAKLB7Vdn9zKOv/APINH/XVf619i3NubzSZrZZDGZoDGHHVcrjNfG2uGY6cN6Rgeav3XJ9favruKbxD5SY0/S/uj/l+k/8AjVdlBe5Y+F4ilfGprsv1OFiXxAJPDmmQWOv2N7prwQXIhK/YJYUYB3LfxZUZA4POMVV0XQdfh+IH2m7W4S5W7mkkulsDtlhO7YrXBlwVwV+UJkYHHGa9H87xD/0D9L/8DpP/AI1R53iH/oH6X/4HSf8Axqui+tzwOljz7w3ot5FrOkldD1G01q3mZtZ1OYnyrpNrAgNu/ebmKkDHy47YqN9GkjtNEGveG9S1TT49NEUdrboWMFzvJLMm4YJXGG7YPTNei+d4h/6B+l/+B0n/AMao87xD/wBA/S//AAOk/wDjVIDyDxHp95Kum6Zrts961rpcQvZ2gkuvsOWcmT5GAD7QAS2c7c+ueyks/wDip7bQ7Fc6PqflaoSv3VSIAMuOoDEQn/vqtXVPDkmtXsN5qfhnQLq4h+5JLdOSB1x/quR7GtBYdYS8N2uk6QLgxCHzBeSZ2A5C/wCq6ZNNPqJog1lWXxv4ZmYHycXUWewcoCP0Vq43VLbX9P0OXQbO01+LUobmeWxvdMK+Rcb3LqZmP3cbsEHHTgmu7nTWrny/P0rSZPKkEke69k+Vh0I/ddam87xD/wBA/S//AAOk/wDjVIZzVneXWleONbgudI1aRNSa1EV3b2peFcRBWLP2wawZbfxFaaVpOg2lnr9rqmnSJEk1mV+xXEYkGXkb3QE4ODknrXofneIf+gfpf/gdJ/8AGqPO8Q/9A/S//A6T/wCNU76itpYypNHZviZDf/Z5fsn2AyM//LP7QGCKT/t+WzD6VP4Yy+q+JZ1/1D6ltT3KxRq3/jwI/Cr3neIf+gfpf/gdJ/8AGqhto9as4fKttK0mKPczbVvZAMsSSf8AVdSSTSX9feM3KKyfO8Q/9A/S/wDwOk/+NUed4h/6B+l/+B0n/wAaoA1qKyfO8Q/9A/S//A6T/wCNUed4h/6B+l/+B0n/AMaoA1qKyfO8Q/8AQP0v/wADpP8A41R53iH/AKB+l/8AgdJ/8aoA1qKyfO8Q/wDQP0v/AMDpP/jVHneIf+gfpf8A4HSf/GqANaisnzvEP/QP0v8A8DpP/jVHneIf+gfpf/gdJ/8AGqANaisnzvEP/QP0v/wOk/8AjVHneIf+gfpf/gdJ/wDGqANakPQ1led4h/6B+l/+B0n/AMapDN4hx/yD9L/8DpP/AI1QBwfwB/5J9c/9hOb+SVZ1SG4s/iZd3skHigQSpa+UdKj3W8pXduEvHbI/Amsb4GSasvgS4FnaWUkX9ozZaa5dDnCZ4EbcfjXpvneIf+gfpf8A4HSf/GqOoHCX/he5e51rWE0+6bVI9dhkspQWysOYg7IM42kb8+uDnpWxaaTqCeJH0x7eUaTYzy6hBKR8jtIPljB9UZpDj/dro/O8Q/8AQP0v/wADpP8A41R53iH/AKB+l/8AgdJ/8ao6W/r+tA63OK8OeGJZ9V0OXVdOn22WiRbPO3BY7hZSRkZwWA556VT8PaLex6zpZ/sTUbXXYLln1fVJj+6uY8PkBt37wMSuBj5cdsV6D53iH/oH6X/4HSf/ABqjzvEP/QP0v/wOk/8AjVNsVtLHB+GPC1xpQ8LXyaddw30kdzHqTszFtpRiivk9N2MDt2qto3gKFj4VF7pN1tns511dZJHw5ABjWUZ5AOcA8V6L53iH/oH6X/4HSf8AxqjzvEP/AED9L/8AA6T/AONUdRnlGpeH/EM2h+H0u7S7ltYLSSAwvYtdvFL5p2MUEiEHZtw5Jxjtmtu88I3OpS3h1S0u7yWDw7AkErkruul8znCtjzAdp6nGetd553iH/oH6X/4HSf8AxqjzvEP/AED9L/8AA6T/AONUh31OJg0OW28aWmsTeH5rm+udDjVbrbjZdKrbhI+fkJUquawNC0XW/s/iIjRbi0ivNIZfs6WbQK1xu5GGkcyNg/f43CvVfO8Q/wDQP0v/AMDpP/jVHneIf+gfpf8A4HSf/Gqd9RFPxTHbN4eiS90rUL+MOh26euZ4WAysi4IIIPcc8+ma427s9Uu7PSpfE2japq+kRvcKLURhrjll8h5o1IDEKGHsSCea77zvEP8A0D9L/wDA6T/41R53iH/oH6X/AOB0n/xql1DpY4fW9G1u4tPEK6Va3Nus0Wn+WjguzxID5kY+YbiBwRuGemeaz9N8NX83h+0tHtb0WUuuQSfZhZtZiGEKQ5CeYzKpPXkdTxzXpHneIf8AoH6X/wCB0n/xqjzvEP8A0D9L/wDA6T/41TvrcDgrnQLix027sP7Gvbjw/b62XbTrfJMlqYRgIufmQSHJUdcGszxP4f1C6msGsdKvrfSPsfl2Vs1g1zJZy72JbAmXymwVIY5xjHGMV6h53iH/AKB+l/8AgdJ/8ao87xD/ANA/S/8AwOk/+NUv6/Cwf1+NzI8VxXEfgm0Nw7yNbzWb3TN1ZVlQuTjjsSawdUguLT4m3l9JB4nFvLHa+U2lR7oJSu7cJeOgyPwJrsZxrl1byW8+l6TJDIpR0a9kIYHqD+6pySeII0VF07SwqjAH26Tgf9+qdwtpY5C90PUxN4k1W0spGvoNQaa1QjH2qFrdEkQeucHH+0oqpPa3lloGhR2mj65D4ih0yKK3u7SMeWG2j91Pk42huoYdzg5rvPO8Q/8AQP0v/wADpP8A41R53iH/AKB+l/8AgdJ/8apdLen4B1v6/ic5bXmo+F9Z1UXeh6hfrqU6XMU+nxCUBjGqsj5I24K8E8YPtWnphabx9rEyqVRLG1jkB7SZkbH1CsPzrQ87xD/0D9L/APA6T/41UMKa1bvM8OlaSjTv5kpF7Jl2wBk/uvQAfhTuBuUVk+d4h/6B+l/+B0n/AMao87xD/wBA/S//AAOk/wDjVIDWryvQf+Tj/FX/AGCof5Q133neIf8AoH6X/wCB0n/xqvO/C7XLftD+KDdxxRzf2XFuWKQuo4hxgkA/pQB43df8jZ4m/wCwpN/6G1egeE9OtJPBN/ftaaRJdx3qxrLqjbYwpUEjORzXnl7NFF4t8SiRwpOpzYz/AL7Vt6V4z/srSptM+z6dd2k0omaO6iZvmAwDwRXHP43c+6wfv5ZShCST9baXZv2HguDV4LO9m1e3spNSupYILeK2Z03qegIbhff6dafe+FdJt/CWny/anTVJb57V2ETFXYMFK/ewAOucc1gReOZ4P7OEP2KNNPuXubdFjO0MxyR1+6OwobxzPJYNZyixkT7WbyNmiO6KQtuO054BP1qFy9v60/4J0v6y5p+0Vk9rrbXTbXS250I+HaSa1e6dbau1wdPQtdtFZszKf4VRc/OT+GMVHN8PvsVzqa3+rLb29hBFcGU27EskhIHy5yGBGMetYkXjy6j1jUdRLWch1EbbqCSMmJx9M5/WtLSfHthbWevPcxWQnvIYYoLZbfMBCnkEZ9O+c00o22/r+rETqYyCv7RP4f5b3ur9PXpaxbl+HsVqt/cXetpHY2sMNws625YyxyZxhc5ByMYog+G15Poa363bCSS1a7jT7M3llByAZM4ViOcYrDvviBe6jBqMM8tp5d8kUbqsZAjWP7qp6D86afHUz6TFYTJp8/kwG3iuJYS0scZ7A5xx2yOKT5ddP6/qxSljOVXqxvddtrL9b3/A2j4CiNmpTWka+fTBqSWpt2GY8ZIL5wD6f0p918N7y10GXUGum86K1W7eI27CPaedolzgsBzjFYa+PbtbmOcPabk07+zR8hx5WMZ6/e96S78dTX+mi0uU0+SQQC3+1NCfO2DoM5x+OM03y62X9a/8AanjOZfvY2vrt93TT8TUufAz291qsP8AaCt/Z9lHeE+VjfuAO3rxjPWrUnw+gTxCmiprqPdeSZ5FFsQQu0EBRu+Zzn7v61lTfEm+nsZ7Zxp264txbTTiDEsiDpls9RVSbxu91r8msXUWnXE0kYiaOWEmPAAAIGcg8DkGi0b6L+tf+AEZ4x/FUS07x3svLvd/cdda+G9NXwpqNld3gtmj1aOJbuSybzTlB8m0/MOTyM44PWoYfBRW0utJla1+0jWI7IXflsXUMmQRyBj29+tc5qHxBvtTSZbqa1bzrqO6YiMjDIu1QP8AZwP/AK9aGm/Ectrsc+pyW62smopfXBijO4Mq7eOemO1Ncreq/rQxksVGLkpq+9rrfTbT1028iDWfCcWnaPJqVnqqX0cF2bO4AhMeyTGeMn5h712fgTSrZfCkNzcWVuZ5J5J/Kkt0mmvYEXBWMNyOe4rg/EPjc6zHNZR/Y4LE3T3GIIfLMrHIDP74pdM+IN1pdnaW6CwnNmWNpLcQlng3ddpyP1zUxaTvYuvGvXwyg5rmv3W1vKy38tvMr67pc2l669vPAkBkIlWBX3eWj8hT7gGux8SeDNMOta1dC9i0rT7GW3i8tLcycvGDkAH1NcLrXiltev0vrxrUXQUK8kUe0yEfxN6nt26Ve1Lx9d6rFqEdw9oFv5IpZtiEYMYAXHPHTmkkkrWNputL2bU0mlZ6rvHa9+idrmzJ4Cis31c6jrUdvDps8UTyLbs+8SAFSAD7jj681HP4FTTrjVDqmrx2tlYTRw+ekBkMrOoZQEBHY5PP51k6j48u9Ui1KO4e0C6hLFLNsQjBjAC4546c1Yb4jXct3fTXKadcx3zRvNbzwlotyABWAzkHAHenaPYhTxdruovvj/d20/xb+RqXHw4u4neKK+jnmS8ht2VIzjy5QCkuc9Oent1qSw+HP9pXN1b22qSO0U0kKSCxcxEp/efOFyenWsez+JWq2WrX+pJd27z3qKkgeP5VC/d2gYxjtRpXxIvtIs7W2iNjN9ld2gkniLOm/wC9g5HXJp2h2IlPHcrtUjfTqu2vTv8Agb9r4a0P+zfCdxHL5l7fXTRyJLCxjmw4BB+b5Quccfe9qryeCre4vmku9Tg00XuoTWtjBHA0gYq+31+Vc4HOa5+08dT2djYWqixkFhcfaLaSSIl42LbiAc9CetWbb4j3luDuXTpyLl7qEzwFjbyOckpzxyc85o91vVf1p/wQaxMW3CouvVbXbXS3b8Uuhq2vw+Vktxf6xHaXE99JYxxC3MmZVOOoI4Pr9Kq+DNHiPjz7JfxpNHYmZ5EIyrmMHjB6jIrLTx3eKtiGnt5Gs7xr1HdSWaVjk7ueRn6VJ4b8XWuneM11i+kUxTySfaRGp+7Jndge2aSSutP60/W5pOWI9lUU5p3TtZrz2+Vjq7K1tT4Ft9XWx0E3dxdT+Y+o/KCoJIVBkc+1K2gaVe+EdHFvZomqCBb2QqOZ4vMKOD9AQfoDXJxeNorPTRpC22mX+nwTPJAbuBiw3HrwwxxUMHji7trnSbiKa3V9MjMUA2nDKSSQ3PPU+lOLXVdjH2VW7cZpe82ve6a2X6eR3lpa6UnivxPpZ0PTZLfT4J7mAvESwZcYUnP3eelULMWH9j+Hdb/sqySe41gxTIkXyGPptwc8VySeOLmPV9T1MSWv2jUonhnBQ7Qr4ztGeDxU2i+LLVP7H07Up400uxvftZaOMmQnrj3FEXqtP6v/AJClQlGN3O+iv72/utP73Yh8UafHpXinU7GIYihuHCD0XOQPyNZFWdb1yDV9cvtRaVR9pnaQD0BPA/LFUPtdv/z2WsrM9ejViqcVOSvZX1W5NRUP2u3/AOey0fa7f/nstFma+2pfzL70TUVD9rt/+ey0fa7f/nstFmHtqX8y+9E1FQ/a7f8A57LR9rt/+ey0WYe2pfzL70TUVD9rt/8AnstH2u3/AOey0WYe2pfzL70TUVD9rt/+ey0fa7f/AJ7LRZh7al/MvvRNRUP2u3/57LR9rt/+ey0WYe2pfzL70Udf/wCQaP8Arqv9a+xri5+xaVLdFC/kwGTaOpwucfpXxrrlxDJp4VJFY+apwPxr64TxVoBhVW1O3I2gEHPP6V2UE+Q+F4ilGWNTTurL9TG0OG9XSbbxbqniK/kElr9suLVQn2ZYym7aqbcjaMc5yce9Og8c3YVZNR0CSyiubSW7sX+0rJ5yxpvKuAP3bFTnHI681SsrPwjYTkReIbw6ftZV0x7om2QMCCAuM45PBJA9OlMs9O8HWgkV9fu7pfsz2tut1clxaxONrLHxxwAMnJ461u/I8BeZNH8QNXmMccfhKYzXFkL+2Vr6MB4eNxY4+VhkYHOcjpzixN48upih0jQJb9TpsWpMWuVi2xvu+XkHLDbwO/qKdDL4SgmtZU1b5rbTzp0eX/5ZHbyePvfKOa519J8Py6vsHiGe20uLS4LCNra7KSyBGfcr/LyCCOevXGKbt0/rf/gAttf62/4J1aeN4JodRnt7N3htNKi1NGL4MqyK7BcY+U/J1561Qs/FmsSeM7yKeyiTQ4tLhvS/ngtGGDktt25Odu3GeNue9VtS07wVqMisusz2SGzFjJFZ3BjSWEAhVYY525OOnXnNXAfCI1WDUF1h1aOzFlJEJf3dxEAQokXHONxxjHWj0/rf/gB/X5f8Ez9P+Ldjf22ozJaQsbaxe/hjgvklZ40xlZAo/dvyODnvzxXXW95q+o+Hbi4WxTT9Qkjc20UsolAOPkLEDA5xkc49TXKQ6f4Qi0+909vEd7LZ3Nu1qsMtzlYIzxhPl9hycmuhm8QeHZtOayOrqkbR+XvjkZXUYxkMOQfek7WBbnP6Jr50PSb99QutavNWi8nzdOv9nmCWRti+UwAUxsxwCCQMVq/8JDew6jpY1nTZdOlkW5LxR3ayx7URW3HCgt6Dpg561lx2Pg82d5Dea/d3810iI11dXJaZAjbkCMAAu1uRgdeuasWv/CLQPZyXHiG5v5bUy7ZLyfzC4kUKwb5QMYHAGKYLcq6T8V7DVhemO2hPlWMt9AsN6krOiDJWQKP3Tcjg57+lX7bx8yR3MmraNNp6Jp/9owYnWVpYuAQQPutlgMZPXrVK0s/CNna3doviK8ktLi2e1SCW53JBGwwQg2+nQnOKtzjwZdMv2jUVlQacdNMbOdrREg84Gd3yjmlp/Xz/AOAH9fl/wR2peObvQtFF7rmix6fPNOsNrFLfp5chYE5eTGEwFOeD7ZrW8MeKLbxNoT6nCir5UjxSrHKJU3L12uOGXpg1zv2Twq+lmyuPFGoXLrKssN1PdlprdlBAKHbgcEjkHOec1saXq/h3S9OFmNca6BJLy3Uhd3J65OAPyAFD6h2MS0v9S1TTfDdhFqM9nJrYnvbm6jIMioPm8uMsCFPzqM44CnFQeLmk8PN4e0688Ua5HYzzz+ddQ/PcMBHlFOyMkjP+z3qa3i8OTeHLLS7/AFhYZtOkf7FeWk5SWNckKwbHB2HBByKvWj+F7afTriTxDc3dxYPK8c11cF2cyLtO7jpjoBgU3a4GRc3PiV9C0i81W61m209I5muZ7CJFuVw/7qSVCpO3yxlgo69RWtuu/FevXNhb69e2dhYWtvIJbEoj3TyqWDlip+XAHAHJJ9Kfrdx4d1yVGk8T3tooQpJHZ3RjSVT2YYPqeRg+9Vr+38I3UtvNZ69caVNBAtsJNPuDGWiX7qNkEEDtxketIDZtJLiw8Zrp0t1LcJcaaJS0nUyRuFLYHA3BxnGOldJXE2WpaNB4jN9Jq0LW9vYpaWxeVnkb5tzsxPOThR74Nbv/AAlmg/8AQUg/M02Bs0Vjf8JZoP8A0FIPzNH/AAlmg/8AQUg/M0gNmisb/hLNB/6CkH5mj/hLNB/6CkH5mgDZpD0NY/8Awlmg/wDQUg/M0h8WaDj/AJCkH5n/AAoA4b4A/wDJPrn/ALCc38krauLHUtb8b61DD4h1PT1sYLc28du6eVudXJLoyndyBxkVyfwN17S9O8C3EN3exQyHUZmCtnOCF5rptTtvC2p6zcakfFF/am6jSO4gtbry45lUEDdhd3QnoRQBXuPic+k+F9J1S/s7R2uIDJPm+SFmKkq3lRtkuTjIHHUDNadj4k1ybxvrFnJYRNpFtaRTxP8AaEDLuDkHBA+9jGCcLjPes3VdH8DaoVA1eWzhFmLF4bSbYkkIztVhtPTJ6Y981cu4vB15fT3MusSBbmy+w3MCzERzxgEAsMfeAY4II602Bd8I+OIfFN/qFj9nt4p7NUcm2vEuYyrEgfMoGGBU5X6cmqRuNQtPHbHWdR1K1t5rgR6csQQ2UyFRiN+CVl3bupGeMelHh9fCnh67mu4dfnuriWFIGku5t52ISVAwoAxuNK48Lza2uo3HiO8uESYTx2Ut0Wt45B0YLjPB5AzgelGl0HRi3Pi+9vdA1PU00e4h0dIJHt76K8RZZdhx93BKA4ODzx1AqPWvihp2jeIW0uSKFlgaJLlnvESUFwCPLiPMmAwzjHtmoE0/wfHBfWq+IrwWF3G8YsvtJ8mAOct5a7eOc9c4zxirF3H4TudX/tFPEFzbM5Q3ENvcFI7gqAFLjGc4AHBGcUlugZYPjq4XVHibQpRp0Wp/2ZJe/aV4kJCqQmMkZYZ6Y96sxeL55Zb67Ojuug2fnB9RNwu4mLO7EWM7cqQDn8MVSf8A4RB4JoTqx2y6kuptiTnzQysB0+7lRxUcMPhGC/up0124+y3XmGTTjcH7MWkzvOzHfJOM4yc4o6f15f8ABDr/AF/XYseEPiFaeLNSmsUht45Vg+0R+ReJcAx5Aw+0fI4yPl5+tVvEGqXgg8aXVvcywPptmkFuUbGxinmM4HTPzLz7VPoUvhnQZHaLxHdXKlfLjS6n3rEg6KoCjjgcnJ96r3U2gXt9r0M+qw/2drFsiSmOQh0kClDjjuu3n1FD8gVyexXUPDmvaLaNrN9qdnqqSK6X7K7xOqbwysFHy4BBB9RVHw34vttX8W3VqniGG5TU0l8i0ilUvZmI7Rgdty5bnuKls7XwpaiV5/El7fXL272yXN5c75IY2GGEeFAUnjnGeK0ZLvwi1vp8MeoQwiwkjkgaI4YbBgAnHIIJB+tPS4uhmeHtJuoPGWsx3HifXbi10owNHFcXKlHDxlm3/IMjP0o8F+MLfWfEV1bjXLe+W/ia6hto5VZrQK23y+OmVKN9d1X57jwpO+sudYKtq6JHcFJMYCrtG3jjg1PPqPhSWSwljv4IZLGTzITD8v8ACV2nj7pB6fSj1H0LnhC6ln0eaCeRpZLK7ntDI5yWCOQpJ7nbit+uP8N6xo+laT5d1qlqbueaW5uCjErvkcsQDjnGQPwrX/4SzQf+gpB+ZpAbNFY3/CWaD/0FIPzNH/CWaD/0FIPzNAGzRWN/wlmg/wDQUg/M0f8ACWaD/wBBSD8zQBs0Vjf8JZoP/QUg/M0f8JZoP/QUg/M0AbNFY3/CWaD/ANBSD8zR/wAJZoP/AEFIPzNAGzXleg/8nH+Kv+wVD/KGu7/4SzQf+gpB+Zrz3wteW9/+0N4ouLWVZYW0uLDr0OBCDQB45ck/8JZ4m/7Ck3/obU/J9TTLr/kbPE3/AGFJv/Q2p1cFb42fpWSv/YKfo/zYuT6mjJ9TSUVkepcXJ9TRk+ppKKAuLk+poyfU0lFAXFyfU0ZPqaSigLi5PqaMn1NJRQFxcn1NGT6mkooC4uT6mjJ9TSUUBcXJ9TRk+ppKKAuLk+poyfU0lFAXFyfU0ZPqaSigLi5PqaMn1NJRQFxcn1NGT6mkooC4uT6mjJ9TSUUBcXJ9TRk+ppKKAuLk+poyfU0lFAXFyfU0ZPqaSigLi5PqaMn1NJRQFxcn1NGT6mkooC4uT6mjJ9TSUUBcXJ9TRk+ppKKAuLk+poyfU0lFAXMzXyf7NHP/AC1X+tfZkXMSE/3RXxlr/wDyDR/11X+tfY8zXCaZI1rGslwISYkY4DNjgE9hmu2h8B8DxJrjfkv1MvTfEseo+Ib/AEv7K8a24zDcFgVuNp2yYHbaxANWYPEuh3Uzw2+sWMsscRmdI7hWZUHViAelcxp/gnUdGuNI1CHWdQvbi3kxcW1xMnkhJB+9KAKD94hhknpUeieDbvToPCYe0tUlsJblr5kIyRIjgc4+bJK5rotofPnbrfWjvbqlzEzXKGSEBwfMUAElfUcjn3FU7HWRe67q2mCAodPMQMhbIk8xd3Ttiuc8EafKmpalJK6vb6Y7aZYMDn90rbmP1BKp/wBs6mS38Q6Z441W6tdGhu9P1JrfNybxYzCETax2EEt69RQHc37fxDot3cXVvbarZTTWgLXEcc6s0QHUsAeKWy17R9SlmisdUs7mSBQ8qwzqxQEZBODwMV51pvg7xUdalvNSWM7bC7tV23CeWWkA2mNFjXYpx0JY1bv/AAzNo2g21wbOCOKz8Nz2d0IRyZGVOMKMsMqxz+NLpf8Arr/XzDrb+uh2Nt4w8N3hnFtr2nTeRjzfLuVbZlgozg8ZJA+pq9Pqun232rz763i+yqr3G+QL5SnoWz0BweteR+Hre48TaDrmn28tvc6s8Nu8dxHcQy2+2KTckRaFQFbg5yCcEHtXSXOj+LL1Ne1BbGzs7y+W08q3FwspCxlt672TaHweG2kA4ptWBanY/wDCSaJ/Y/8Aa/8Aa9j/AGbnH2rz18vOcY3Zxmof+Es8OjS11Q65p4sGfy1uTcr5Zb+6GzjPtXlmpaZq/hXw6jX08Vve3GtNdwz3N1EwQGDb88jII92cjlRntzzV2PQL/XPD+h6noQux9jFxBLFHeRRNKzuC0qSGNkZSQeijIIx0o/r+vyA9R1LVrTS9Hn1S4kzawx+YWj+bcO231J4A+tZ+la1qtw00msaEdJtVj8xJ5LyOQY9HAxsOPqODzVE+E5JPhxH4bWXyZ0t1WN3fzQkisGXJwNwBA7Diqmp2nirxPoF7pt/pFhYsAjIfthmS5dHVtpAUbUYKQc5PPSjqHQ6O18SaJe2D39rq9lPaI4jeaOdWRWJwASDwSSKnn1fTbZp1nv7aI25QTB5QPL3/AHN2eme1cLd+Ftd1m21q/fT7HS7y5gt4oLJJ/MV2hl8zc7qoGT90YHAovPDOv63/AG1cX2nWkDahNp7i2FwJQEhfMgY4AJx7YNFgR2aeJNDkkso01exZ74E2qidczgddnPzfhUset6VNqsmlxajaPqES7ntVmUyKPUrnNc5rOi6q/iyxutIsLaKEeUtxdNMNpiRiShhKnJ5O1lIIJ5rE0TwLq+n+LYZbp7maytbyW7inN8nlkuW48oRb92Gwcvj+VJag9Eem0UUUAFFFFABRRRQAUUUUAFB6UUh6GgDy34A/8k+uf+wnN/JK9Tryz4A/8k+uf+wnN/JK9Hg1O2udSvNPjLG4tBGZQVwBvBK4PfoaALlFVtQ1C10uye8vZhDboVDOQTgsQo6e5AqzQAUUUUAFFVtQ1C00qxkvb2YQ28eN7kEgZIA6e5FPW4D3clv5UoMaKxcoQjZzwG6EjHI7ZFAE1FFFABRVK/1OLT57GGVHZr248hCoGA21myfbCms/XvFlj4fu7W1uLe/uJ7lHdI7O1echVxuYhegG4UAbtFV7C+ttTsIL6zmWa2nQPHIvRgaiXU4n1uXSgj+dHbrcFsDbtZmUD6/KaOtg6XLtFVr7ULXTLdZ7yYRRNIkQYgnLOwVRx6kgU+O5EtzPAIpVMO3LshCtkZ+U98d8dKAJqKKKACiobu6isrOa6nbbDDG0jt6KBk1j3Hi3TbO1up7oTxfZbJL6ZDHlljbOBx1b5TwKAN6isQeK9La10y4ieWZNTR2tRFEWL7ULkY6g4BGPXis2w+IWmaheT2qabrcTW4JnafTpI1hwm/5yR8pI6Z65HrRsG51tFc1o/jfTNcSQWlvfxzLbm5igubVoWnj/AL0e7AYcgZB7it2wvYdS0+3vbZt0NxGsiH2IzRYCxRRRQAV5XoP/ACcf4q/7BUP8oa9UryvQf+Tj/FX/AGCof5Q0AeK3X/I2eJv+wpN/6G1XU0y8k0uTU1gY2cUgieXIwGPIHrVK6/5GzxN/2FJv/Q2r0TwgbaTwfHb3DQlX1+23xyEYK8ZyD2rilHmqNf10Pv8AAV3QyylNK/8Aw7PP40eWRY41Lu5CqqjJJPQCnXFvNa3EkFxE8U0Z2vG64ZT6EV6hcXenBJ7xbLSreTTvECwQNFCi/uc4JP8AeHfJ6HpWk9vZXfirxFLewWcl9tRtPCRQSeZCWOXCsQrN2yxzipVO/wDXlc2eauLu4aW79br8Nbs8Zor06/l0rTbPxTeWWl6es0c9ssEU8ccvlFlw+0AkdSeASB+FWZF0mYnTGsNLED+HBdGVYkEnnheCG6g8dKXJ5/1r/kX/AGnpfkdvXyT/AFPKK0YNB1W4u2tI7Cb7QsP2gxsu0+XjO7nHFekzaTptt4HuZHGnTyR6fHPbyx28SjzBgnDbi7H+8GGOfwq1fypqGuw3FwmnyWL6G7QSqsfMvljI454PQHp2punbf+t/8jKWbOXwR0138renfbyPG6K9YjsdJXSoz9k0o+HjpO97o7PtH2nHr9/du7dKZdLpMgudM+waWIR4cF0JUiQSfaAowd/XPtSdPz/rX/I0Wapuyg/6/XyPKwMkAdTWlqGg6hputLpE8Sm9YoFRGDZL42jP4ivRb/SNNg8C3jONPmkSyhlt5oYIk+fIztYMZGPruGOaxvFMsbfFu0kWVDGJrTLhgRwEzzTdOzSfcKWZOtNqC0Sl965bfnqcvqvhbW9Ftxcahp8kMJfZv3KwDeh2k4P1rIr2bxB9iis9RF3DBYQSazFcKftKyi/Bf5mK8lQBz6VR1DRLCzt9YkkstMk87WIXtIxLGu6AsOAR9xT07d6HT10MqGbNxXtI6vt8vN9+/wBx5lYaZe6o0y2Vu0xgiaaTaR8qDqeaqV69qNjpseoXkpisIfM0a7dbQRRJJAwI2hihKt32nr1qvcJpMyXmmmw0tYU8PLdLKkSCQzhRzu659qHTsv68/wDIuGa8zvy6f1f1PKaK9a1Oy8PxeFCbexgmtGsYzFOogTE3GSZN3mFieCuMVPd2OnLqukz/ANkadtJkA00eQJFAQfMHDbZVzyA/JJodJp2Gs3i1fkfXquiv/XbueQRxvLIscaM7uQqqoyST2Fa974T17T5LeO50yZZLhtkSLhyzYztwpPOO1a2u28mn/EKFdNubFrhHieN40SKNX44YA7Qc9cHFdpG1laeItF1m9t7TTNYur5kurcTrLG6kHMo5Owk4GfelGCe/ceIzCcFGUEmpRbt1va/k7edn8jx11ZHZHUqynBBHINJXpOpz/YNA167urDSjqjamIkJgibZGydVA45Hf1Oetal9pmm6f4Ou5tumTzW9vBNayx20KqWBGcHcXf33DFCp9RvNErXju7b+nltr+Z5RdWtxZXDW91BJBMuN0cilWGRkcH2qGvaL1LLUvG93Nfx2MqPYB9LZUhbzW2ruJBIDMOcBziorTSdLutc1SW3062gnhs7fd50EUqpIWO4+UrbASo6Z4qvZO9jKOcJQTnHWyf32/z187o8cq1punXOralBYWab7idtqKTgZ+vpXq9vYaVr+u6pp97pUGmHTruO9jRrdI2e2UAOrbeoPB79a5nwTdx3/xHuLq3hjg86O4a3ijUKEJQ7QB9Knk1Rr/AGk5Uqkoxs4xv5aq69Tm08MaxLLbJDZmX7VLJDAyOpErJndg57Y60678Ka7ZXNrbz6bMJbpisAUhxIR1AKkjNd54VniSz8DiSaNWS8uy+5wNvB6+lWrp7mwtNFGnQWmnalbX8zwafJeLIkyMp3OWJ4zyAM96r2atf+un+ZzzzOvGryWXX8HJd/7qvo9+hwH/AAhPiL7WLX+zT5xXcF86PkZxwd2Cc8Y60k3gzXbYXPn2ixvbwNcSRmZC2xThiACema6jVLHS7PxT4XuooY7C+nukkvLFbgSpAd4w2c4GeTin6Qyt8VfELghrcx3hlKnIKYP9cVPKtvX8i/r9dw51ayjfbs7W+Jr0ep5rRRRWZ7QUUUUAFFFFABRRRQAUUUUAFFFFABRRRQBl6/8A8g0f9dV/rX2bF/qU/wB0V8Za/wD8g0f9dV/rX2PNcpZaZJdS7jHDCZG2jJwBngV20PgPguJP99+S/UjttWsLvUrzTre6SS8s9n2iIdY9wyufqKu15po0XiTS9X0vV9UsNPitr13inkt5pHn/AH53p5ilQBtYKvBOM+lV/DkGpKPC91PqesSyar9pgvUmncoqBXK4X+AggYbr7mui2h8+epBQowoAGc8Cq8N/a3F5dWkUwae1KiZADlNwyv5iuT8JXeo6lqrwXks+NDhNjOWJAnnJ++f737sIc+rmsrxAL5L/AMT/AGOW7tpJb/TUWa3yHCnYGIOPQnPb1osHc9Fubq3s4fOuZo4Y9wXfIwUZJAAyfUkD8alryHxJpc39jeJtMmutYuLHTb6yuIWa4leQI2xpfmHzMo+Zsc4PToKg8TX2tx69BDp2oTQWf2aA6RLNPdgyfL8xKpGwlbPUSEcY9c0kB7FHFHCu2KNUUnOFGKfXnF7DfvJ431E32piayhZLOFJnWJSbZSSqjqd3Trg9MHNQo+o6BLd7brW9Qjm0D7ZKjTF5DOGAzGSCEOCeAO2cUf1+of1/X3not7NaW9o8t9JDHbLje0xAUc4Gc8dcUsdzAbqSzQ/vYkVmQKQApyBz07GvEVF/rngrxVbzS389nB9mubURXNzLkZPmbXlVXYYBJXBAI4rqNSvb6KG+/sK71SWyXSLNoZAZJJRGZnEjrv5Mnl85IzwPanYOh6bRXkT3dy2j6yPDuqa1No+bNYLud5WlScz4kEbSDcV24znIB/GruoXF54ft/FNiJ9Xu7KCS0MUj3MhePzQfMYygM4QEZO0EjJxil0uC1dj0W81G3sZbSKcsGu5vIiwucttLc+nCmodZ17S/D9qtxql5HbRu21NwJZz6KoyWP0FedeFrjUrzT9JF608og8QssLO0smIvIYjDyKHZck4LDPNdJ4hvItC8aWGt6nHMdLFjLbi4SFpBbSl1OSFBI3KMZx2x3o/r8Lhf+vnY6jTtRtNWsY72xnWe3lGUdc89u/IPsain1ixtb6S0uJhE8VsbqRn4RYwcElugrkNQ8TxQeIbPUVfUF0m+02aK3KW0u17jzAR8gGQxGcEgZFc9LY3us+EzHcrfS3UvhIFiGcSvKGztJ6kk9R36UdL/ANdf8gXb+un+Z68rK6K6MGVhkEHgilrzGx1m20aTQpornVZNHudJlhhd1nmLXO9SFIILbsbgCR0GBxS+GItR1bUPDqX19qqRx6FFcyIJ3QSTCX/loe59QevfNVbX+vP/ACEnpf8Arp/mem1Vn1G2tr2C0kc+dMjuoAzhVxuJ9ByPzry3wZfeI7jxtGmoXjLcb5v7QtnluXO35tnyNGIowDtwVbkeua7G53H4gXKsCQdEPkj1Pmnfj/xz9Kl7XK6l7Q/GOg+JLh4NIvjcuibziGRRtzjILKAfwNXrLWtN1FLt7S8ilWzmaC4IOBG6/eBz6evSvM/A3iOSx8GPCuuT6je22nosOmnTzCbeThQu/b83zFR+taOk2WqaFePZ+IdPsRp+oac1vJ/Z0ksxkeNSSXBQHcys/TOcU2rCR0o8f+F2sp7xNVV4IHVJGSGRsFs4IAXJBweRke9W9B8WaJ4nEp0a9+1LEAXYROgwc4wWAz0PSue8Fak8091p9hdz6lolrbKLa8uLZopImBI8kkgb8AA5xkd81d8E3kGmfDzw+b5zB5kccCiRSCXZsKuPUmiwHXUh6GlpD0NIDy34A/8AJPrn/sJzfySrvinS9RupfFAt7W8IuZNNEbwBgzBXG8qR6DqR0ql8Af8Akn1z/wBhOb+SV6a13bJcLbtcRLM33Yy4DH8OtAHlviDwf/xKfFWmWulXU+nxy2l3Z2+53DP1mMeTkkjOQD1PqapeJ9G1W41S1bT7S9t9NNlCulgafPNJaOM5+7IvlP05cH9CK9lqFLu2kd0S4iZkk8tlDjIfGdp98HOKAPPLrw9cTDxrqEtpdyagYWjsXy/zZtlDeWoOMlsjjuKYmi3mgTXp0rTL+4S40APPE08n7+6DAcuTkPtJ6EHFelM6JjeyruO0ZOMn0p1AHh1v4a1C/wDB/ii0l0a5a2JtrmytRaTW4LAnzNkcjs27Gc888cc101/p+ovb6n/YFhf2tu+jWiW0WGicKJXLxru+7JsOMZzyK9GnuIbWLzbiVIo9wXc7ADJOAPxJAp0s0UEZkmkSONerOwAH4mncDyOfSJ5dF1xfDuj6zp+lTQW6JazLIkjzicF3jRiWXCdTxn8M1p3+kXWhReKbTStJu7nT5UtXjg3yurMxYTOuG3OQACyqct+NelghlBBBBGQR3pFdH3bWVtpwcHOD6UntYEeVeENM1eC2sYrixuY4IdfMsKG2kiWOA255COzMi7ieCep7V0Hi3QdQ1vxdpQs73UNOVLG6BvLTA2sTHtViQRg4JxwTjg129FD1/rysC0/rzueOa/per3Gl6Ag0ua306CzaCS0SynuRFcqwG8JHIjc4JVySPzzW1dWetWun3Mkljd6ldDQbaFyVZGmcSNvztOdwByVDZPTPNek1HNPFbxNLPIkca4yznAGeOtH9f194HikPhm8u/Beqw3uiXU1rb6nbXVraraywnyfk83y4ndm5G/K5znPANdHqmn6gx1U2On6iNMcabut4gySvbKG82NOQdwGAQDntXowu7Y3JtxcRGccmIONw/DrSyXMEUqRyTRpJIcIrOAW+g707geVJolzc6fPDpumatY6FNqlibe0k8yOWNQf3zgE7o0PHXHQnvU99oZsdH17S/sWqDSY9Uje0t4YJbhXQxKWBUMGaMvuztPBr1HzE8zy967wN23POPXFRtdW6MitPGC8nlqC45fGdo98A8Uv6/L/IP6/M5DWI7yX4RXCvYvZ3AsAXtTIXaMDBK5PJ+UHrz2rP8WWF5fDxLJZWc80dzocMduYoyRI2+Q7Vx1OCOPevQ3RZI2jdQyMCGUjgg0y3t4rS2it4ECQxKERR0UDgCnfW4LS39djgW0bUNP8AiBokdvZSvpDTz3olRcrbO0LK6N6BmIYe7NWjBY3a3fjpjazYuiv2clDiX/RlX5fXnjjvXZUUnqrAtHc878G6He6Be6TLftf3iT6QqCW75awdQpaLgAKre4zlMZNdD4DV18F6cWGA4d0H+wzsV/8AHSK6CaGO4gkglXdHIpR1PcEYIoiijghjhiQJHGoVFUYCgcACm3cVh9FFFIYV5XoP/Jx/ir/sFQ/yhr1SvK9B/wCTj/FX/YKh/lDQB4rdf8jZ4m/7Ck3/AKG1Opt1/wAjZ4m/7Ck3/obU6uCt8bP0nJf9wp+j/NhRRRWR6gUUUUAFFFFABRRRQAUUUUAFFFFABRRRQAUUUUAFFFFABRRRQAVq6T4hv9GguILUwPb3G0yw3ECyoxXocMCMisqimtNiZ041I8s1dG2/izWJbrULl7kNNfw+RO5jGfL/ALq/3R9KztO1C50rUYL+zk8u4gbejYzg/SqtFF3e5Ko04xcVFWf/AA35D55WuLiSZwu6Ri7bRgZJzwO1MoopWNEraBV2w1a702C8itHVFvIfImO0ElCeQD2zVKimKUYyVpK6CiiikMKKKKACiiigAooooAKKKKACiiigAooooAy9f/5Bo/66r/Wvs2L/AFKf7or4y1//AJBo/wCuq/1r7JP/AB4n/rn/AErtoO0LnwXEmuNXov1J6K4XQdXbR/g7p+osXkmSwXyxguzyNwoA6sSSOO9ZXh8yaj4f1zwvpt1qVlMEWa1m1GCWCQiT74+bDbS4bkdN/HSuhqza7Hz62TPRLHTrbThcC3Qg3EzTylmJLO3U8/gPYAVbryq60bRLrwR4gsJtGmsb3R4pJjbm8kkSKRotyvG4bkEAHBxz1Fdz4S0XT9E0C2j0+38lZ40mkHmM25yoyfmJo/4AG5RXC+OdKeW+i1i6t5NR0qxt2aaziumhkgYHd56YIDMACMEjpxWR4t8SQtq9rc2qatONKhiuoDaWksqM74ZhKyjA/ddm6b80lqB6jRXnnii3iGqxeKbyKTUdFjgiZDBdtFJYnOfNVQQHDBlz344zUT+DfD8nxRVTYko+ntekefJgzecPnxu68/SmlrZib0uejqyuu5WDA9wc0tc54Vcpda/Yg/urXUn8sdlDoshA/wCBO3510dIYUUUUAFFFFABRRRQAUUUUAFVpbC3mv7e9dT9ot1dY2BI4bGQfUcD8qs0UAFFFFABVa5sbe8mtpJ03m2k82ME8BsEA474ycVZooAKQ9DS0h6GgDy34A/8AJPrn/sJzfySovEOh3GveO/EFpaaJZ3Nw9taqmqTSqj6ecN8ycFie/wApHIGal+AP/JPrn/sJzfySvTktoI7iW4SGNZpQBJIFAZwOmT3xk0Aec6t4q1i1n1i7g1izgTRrlbZdLmhDSXvCHcWzuBbcQu0Y471ZNzLBq8ywiIPP4k8rfJEHKZtRyueh46j3Heu0m0XS7jUotSn020lvohiO5eBTIg9mIyKlOn2Rk8w2kBfzfP3eWM+ZjG//AHscZ64prz/rYDzHw1cX1l4WszcarDqMjeIRDtlt0zBm4dWPchjyQeq5wK1LPxTfNp+oa9e+IbGC2RbhV037KHkt/LYqCcNuZuASOBz2612qaNpccksiadaK80yzyMsKgvIOjk45YevWmjQtIF5cXg0uy+1XKbJ5vs675V9GOMkexpdP67IP6/M81tfEWqaxo+sWWpySSmyvbBo5JoYopCHmU4ZY3Zcccc555rrfHOlQapFp5kn0wyW0rTJY6mR9nuhtIIYeozkHBwe1blroGjWNube00mxghYqTHFbqqnacrwB2PIqTUdI03WIVi1PT7W9jRtypcwrIFPqAwND2BHBWviSbUYtIsdGvrPw1ZHTzdgzxrKG2yFPLQkhdgwTkc4K4xTNW8VappdnqK2ESebNrgsxNbW8ZKKYFcvhmVWYngFm7jrgV315omk6jFbxXumWdzHbkNCk0CuIyOhUEcfhT5tJ025tri2nsLWWC5bdPG8KsspwBlgRgnAHX0of9feH9fgcDaeIvFGo22h2YuYrG7vLy5tpJ5YI5GZI4yyvsRyqv7BiM+3FOi8T61fWmlac2r2mnXU895DNqT26kP9nfaAqMdoZupHYA4rvLfSNNtI7aO20+1hS1z9nWOFVEWRg7cDjI44qO50HR7yyNndaVZT2pkMphlgVk3k5LYIxnJJzTYHneu+NPElrrb2mnkXCWVvBKXhih8m8LjJLM8qlE9Ngbvz2rrvFUrNJ4dgYbY7jVIhKP91XcD/vpRWtc6Do95LbS3WlWU8lqMW7SW6MYh/s5Hy/hS6tpaaraxxNIYpIZ454pAMlHRgQcfmPoaL7eof5Hmceg3OteNde+yaNaLJHrMUh1xpVE0ARImMaADccgEddvzHNXobPwvqEfie78VLYyahDezo73bL5sEQH7ryyeUGzBBXGSfWvSIbW3t3meGGONpn3ysigF2wBk+pwAM+1VLvQdHv76K+vNKsri7h/1c8turOn0YjIpdLf10/yHfW5w3hG7ki8S6fLq86x3knhq28wzsFZm8x+ue/r70k7eT4V8SXUfE1t4gaaIjqHEsePz6fjXb6j4c0PWLiO41PR7C9mjG1JLi3SRlGc4BI45pL/QrW9iihULBCLtbuZI0A85lOfm+rBST7VV9b/1vcm2lv62salFFFSMKKKKACiiigAooooAK8r0H/k4/wAVf9gqH+UNeqV5XoP/ACcf4q/7BUP8oaAPEr2TZ4t8Sjy5Gzqc33Fz/G1Hn/8ATGf/AL90+6/5GzxN/wBhSb/0NqdXBV+Nn6Nk0ZfUKdn0f5si8/8A6Yz/APfujz/+mM//AH7qWis9D0+Wf834EXn/APTGf/v3R5//AExn/wC/dS0UaByz/m/Ai8//AKYz/wDfujz/APpjP/37qWijQOWf834EXn/9MZ/+/dHn/wDTGf8A791LRRoHLP8Am/Ai8/8A6Yz/APfujz/+mM//AH7qWijQOWf834EXn/8ATGf/AL90ef8A9MZ/+/dS0UaByz/m/Ai8/wD6Yz/9+6PP/wCmM/8A37qWijQOWf8AN+BF5/8A0xn/AO/dHn/9MZ/+/dS0UaByz/m/Ai8//pjP/wB+6PP/AOmM/wD37qWijQOWf834EXn/APTGf/v3R5//AExn/wC/dS0UaByz/m/Ai8//AKYz/wDfujz/APpjP/37qWijQOWf834EXn/9MZ/+/dHn/wDTGf8A791LRRoHLP8Am/Ai8/8A6Yz/APfujz/+mM//AH7qWijQOWf834EXn/8ATGf/AL90ef8A9MZ/+/dS0UaByz/m/Ai8/wD6Yz/9+6PP/wCmM/8A37qWijQOWf8AN+BF5/8A0xn/AO/dHn/9MZ/+/dS0UaByz/m/Ai8//pjP/wB+6PP/AOmM/wD37qWijQOWf834EXn/APTGf/v3R5//AExn/wC/dS0UaByz/m/Ai8//AKYz/wDfujz/APpjP/37qWijQOWf834EXn/9MZ/+/dHn/wDTGf8A791LRRoHLP8Am/Ai8/8A6Yz/APfujz/+mM//AH7qWijQOWf834GPrsu/TgPLlX96vLJgd6+t18QL5KqdH1cjbg/6If8AGvkzX/8AkGj/AK6r/Wvsl547Wwa4mbbFFFvc+gAya7KFuQ+F4iT+u69l+pxOm6L4X0idZrHwnqsLqyuv7mRgCpyCAWI4PNaWpyaVrBJ1Dw3qdxmJofmtW+4SCRwfVQfYjil0TVPEupLb6vdJpNtotxH5whJfz44yMqzPnaTjBIwMZ68VNZeOtBv2mWG4nXy4HuFMttJGJolGWeMsAHA4+7nqK3fZngeZTso9E0/R59KtPDGpRWVwrLNGLVj5gIwdzE5PHGSafNdRy6jplwum6xHb6er+XAlow3MV2jJzyAuePUg9qaPiZ4YZGZLi7c+UsyItlMWljP8AGg25ZR3I4GKt6j478P6YYvOupX821W8QwW8koMJOPM+UHCjqSegoAoarbaDrl7Dean4W1K5nhGFZ7VuR1wQDhh7HNaFvqdnaC4EGg6qguJDJLi0PzsQASefQAfhSW/jvw/dx30kN3I0dnbG7djA6iSEdXjJHzr2yueat3ninSbASG4ndRFYnUH/dscQ5xu6dfbrQBzzaT4Ye6tbl/COoNLaoqRFrVyAF+6CN2Gx2znFa/wDadn/aY1H+wdV+2CHyBL9lOfLzu29fXmom8b6Vd6ZqU9hdmOSyhEzNc2soHlnpIFwC6HBwV9Kuv4r0pNcXR/Mne6JVXMdu7Rxswyqu4G1SR0BNPUNDO0e9GlxXW/TdWmmurqS5lkFkQCWPAAz2UKPwrS/4SIf9AjV//AQ/41QufHukx2+oGFLx57S3e4SJ7OVPPVeCY8r86gkZK5xnNGkeMIdWtdEu2zZpfwSSNDcW8itlEDEqxwAoyeSPmGMUg6l//hIh/wBAjV//AAEP+NH/AAkQ/wCgRq//AICH/Gq1j460HUHmWC4nHlwtcI0ttJGJo1GWeMsAHA4+7nrU2ieMNF8QXRttPuJWk8kTp5kDxiWM4+ZCwAYAkAkdDQA//hIh/wBAjV//AAEP+NH/AAkQ/wCgRq//AICH/Gk1PxXpWj6hHZ3r3CMxUNKttI0URY4XfIBtXJ4GTVc+OdBXVzpbXMwuFufsjt9nk8tJeMKz42gnPGTzRuBZ/wCEiH/QI1f/AMBD/jR/wkQ/6BGr/wDgIf8AGsXX/HFtBfW+naZO7XQ1K3tZ3Ns5i+ZwHQSY27wD0zkVN428U3/hqbSBZW0M8dzNIbkSZ3CGNC7lMH72ATz6ULVXDrY1P+EiH/QI1f8A8BD/AI0f8JEP+gRq/wD4CH/GszX/ABZcWOtaLZ6bHbzw3U8IupHydkcrbU24PUkE89lrSj8W6RLrX9lLNKZvMMIl8h/JaUdYxLjYXGD8uc8UAL/wkQ/6BGr/APgIf8aP+EiH/QI1f/wEP+NYj+OLfUPE+i6fpE7vBcXE8c7vbOElVImOY3IAYBgMlSavf8Jrptnodjf3ks0y3EXmtLaWMzKqj7zsACUUerGgC7/wkQ/6BGr/APgIf8aP+EiH/QI1f/wEP+Na8M0dxBHPC4eKRQ6Op4YEZBFPoAxf+EiH/QI1f/wEP+NH/CRD/oEav/4CH/GtqigDF/4SIf8AQI1f/wABD/jQfEQx/wAgjV//AAEP+NbVIehoA8b+B2riy8C3ER0/UJ86jM26CAuvReM+tel/8JEP+gRq/wD4CH/GuG+AP/JPrn/sJzfyStTxH4w1rSda1f7MdJ/s/SoIZZILjeJ7jeCSsbBsA8YHynJNAHS/8JEP+gRq/wD4CH/Gj/hIh/0CNX/8BD/jWJa+O7W28Q6rp+rTvGsd7FDBtt2KxK8aEeY4BC5ZiASRV258QXA1O3toLiFx/bH2KYLCRtTyS+0k9T0ORx2p2/r+vUVy9/wkQ/6BGr/+Ah/xo/4SIf8AQI1f/wABD/jUFl410LUNUGnwXMpkdmSKV4HWGZlzuEchG1iMHoexpYPGmiT6bd6gJ5o7S2IzLLbSIJAxwpjyP3gJ4G3OaQyb/hIh/wBAjV//AAEP+NH/AAkQ/wCgRq//AICH/GqqeO9BbTZr6S4ngjgljhmjntpI5Ymc4TchG4A54OKzNY8eWn9kQ32m3DxCHU7e1vUubZ0kjR2GcowDDKnIOPpQBu/8JEP+gRq//gIf8aP+EiH/AECNX/8AAQ/40yw8X6PqKQNDLMpmuTabJoHjZJQpba6sAVJAyM9cir0esWctle3cbkw2byJKxUgZT72PUDkZ9jQ9AKn/AAkQ/wCgRq//AICH/Gj/AISIf9AjV/8AwEP+Nc5deJfEH2fw7Faz6Vb3Gp20t1LLfo2xFAVlQbWXnD4yfSiw+I8El5o39rS2GmWd/p0ty0lxOEHmpIEAVmIBUjLDuRinYVzo/wDhIh/0CNX/APAQ/wCNH/CRD/oEav8A+Ah/xrC0bxtc6s9g8a2klvd6vdWSyREsGijVyjKc4JO0c9Oa0NM1vUdX8E3OpxiGK+X7QIwqkrmN3VeCe4UZ+tJ6K5VtbF3/AISIf9AjV/8AwEP+NH/CRD/oEav/AOAh/wAav6XfJqmk2d/GMJcwpKo9AwBx+tW6GraCTuYv/CRD/oEav/4CH/Gj/hIh/wBAjV//AAEP+NbVFAGL/wAJEP8AoEav/wCAh/xo/wCEiH/QI1f/AMBD/jW1RQBi/wDCRD/oEav/AOAh/wAaP+EiH/QI1f8A8BD/AI1tUUAYv/CRD/oEav8A+Ah/xo/4SIf9AjV//AQ/41tUUAYv/CRD/oEav/4CH/Gj/hIh/wBAjV//AAEP+NbVFAGL/wAJEP8AoEav/wCAh/xrz7wrc/a/2hvE8/kzQ7tLi+SZNrD/AFPUV63Xleg/8nH+Kv8AsFQ/yhoA8Vuv+Rs8Tf8AYUm/9DanU26/5GzxN/2FJv8A0NqdXBW+Nn6Tkv8AuFP0f5sKKKKyPUCiiigAooooAKKKKACiiigAooooAKKKKACiiigAooooAKKKKACiiigAooooAKKKKACiiigAooooAKKKKACiiigAooooAKKKKACiiigAooooAy9f/wCQaP8Arqv9a+yTDHcWJglXdHJHsdfUEYNfG2v/APINH/XVf619leakFn5srBY0j3Mx6AAZJrtofBqfBcSf76rdl+pylj4Z16CxOhXWr2k2grbtbJi2YXRjKlQpfdt4BHIXJxVeHwZrM8McOq6tZzR2NjNZ2H2e2aMnfH5e+XLHJCjouBzWnaeN9OuNMu9Tms9RstPt4ftAubq22pNH1DJgkn6HB56V0UU8UyI8cisrruUg9R61vqfPrTY5q18KT291p8xuoz9l0Y6awCH5mOz5h7fL096rWPgu4tLdYmvImI0FdKyEP3xn5+vTnpXU3t7FZ2E12SHWONpAoYfPtBOB+VVtH1hdXs7W4S1miW4tYrlS+NuHGduQeo78Y5FN6/16/wCbDa39dv8AgHPnwRJNFbwT3qiJNBbSJCicktt+ce3y9Kov4G1y+tb1dS1axkmn0dtLjMFsyKo3ZDnLHJx16e1d6JYzGZBIhQdW3cfnTbi5itbSW6lcLDFGZHbsFAyT+VJvr/XX/Ngu39dP8jltZ8IXGqS37peRJ9p0ldPXchO1g5bd16c9KnttB1nTteu5rHUrVdLvp/tNxFJbs0yybApCNuxtO0HkHFSXfjC3s7WwY6ff3N9ew+fHY2cYklCcZY8hQBkckjngZovPGVrax2qx6bqt1e3ERmFhBbZnRAcFnDEBRnjk89s0MEc5ovw3vrLWJ77UNVhuGltJ7R5VWUyyiTbh3Luw3cdFAFaVv4Nv5tO0a01S/t5BYWtxZu1vEyb43jEakZJwwAyferN58QtEstGttUlW8MU139ieMQfvIJRksJFJBXaASevHIzWlrvifT/D4sTdiaQ3s6wxCFQ33iBuPIwoyMn3FPpb5f194db/1/Whz8HgzWZ44Y9W1a0mSwsprSw+z2zRk74/L3y5Y5IUdFwOa1dP8MzWeq6LeNcxsunaW1iyhSC7Hy/mHoPkPHvU9r4qtr3XJdMtrHUJEikaF71YP9HEi/eTdnOR0zjGeM1f0jU49WsPtKRtGyyPFJGxyUdGKsD+Iou9/6/rUPL+v60ON8WfD/UPEmuteDVIRanymjjmWUtAyMCQgVwmGxyWUmtKfwfcS2V9ALyIG51qPUwShwqq8bbDz1+Tr7111FJabf1/VgOGk8F6t9qa3i1W0XSBqq6mkTW5M27zPMZC+7G3OcHGa3tY0FtV1vRb7zUWLT5JmkjZc+YHjKY9utbdFHSwdbnE2fgSe0sLaBtRE0sGpw3QldDnyIjiOLr1C8Z9cmqdn8NEtPFh1IPZyWf2p7tTIsxnV2JOB+88vAJODsz/OvQqKAOH0nwZq9jeaKlxqtpLp+iySC1jS2KyPG0bIN7biNw3DoBnFZuq/DTUtR0TTNMGrQGC2tHtpY5Ul2BiSRKgR1+YZxhsjHavSqKHqFyppdo2n6RZWTOHa3gSIsBgMVUDP6Vboopt3dwWgUUUUgCkPQ0tIehoA8t+AP/JPrn/sJzfySuwTwhYyeML3xBfWtndTSJCtq0kAZ7coGBIY9M5HT0rj/gD/AMk+uf8AsJzfySus1XxzYaPq9xYT2GpSR2iJJdXkMAaG3V84Lnduxwc4BxQBX1DwdcXtl4ggW8iU6pew3KEof3YTy8g88k+Wfzqf/hFZv7Te6N1HtbVv7Q27Tnb5Hl7frnnNdKJoj0kT7u/73b1+lO3LkDIyRkDNG39en+QdDidM8F6ratptjdarbS6PpMpmskjtis7NhgvmMWwQu49AM45qCLwJqjWd8k+q2sEjXENxZxWluy28UkT7w5jZjyxwGCkDjjmupvtcgstS0uz2eYNQkkRZVYbU2IXJP5YrTMkax+YXUJjO4nj86APOte8N64NOmv7q6iudZvL6wUmytW8qBIpQQQpJJA3MxJP5YrRHgzU7p5L3UdRtX1GfUbW7lMELJEI4D8qKCSckZ5J6n2rpptVSHW7LTPLZmuoZZVkBGFCbePx3fpV5ZEcsFdWKnDAHOKadv6/rsDOM13w/dWuleJr6BzLeXVxHeWKxRFmjmjVFTjv8y8+xNblnoYt/CP8AYpfDPbNFI/XLuDub8WJNaq3EDNtWaMsDggMM0/cCSARkdRnpS6WC+tziLXwpF4gtPDFxrNlbyR6ZaPBNZ3cG7MmFXcAeOChOfQiti58MQXXiu01aVLZ7W3sHtBbPCGwS6sCOwwFx+NQ3vjW1srGO6Gn310J757K2itEV3mZd2WAJAx8jd+1Mfx3pv2K2mt7LUrq6uJZIhYQ2/wDpCNH/AKwMpIA25Gee4xnNO93f+tf+HFa2n9f1oV9L8Fy6dNZsLmHy7fVrm/CJGVGyUOAg9CNw/Kq+n6V4l8M6NqFvJNp95p6JcSW8VvbyfaGd2ZlBO4qeWx0rePinT4xdG4W4tvs1mt6wmj2lo2z0HXIIwR1zj1qvf+MbazuIrWLTNVvbtoUmlt7S3Dvbo3QycgA8HgEng8Untb+v60Kvrf8Ar+tTS0DTzpPh7TtOY5a2to4mPqQoB/WtGs6x1iK91C4svKkikhiimAkGCyODg46jBDAg+laNNu7uStFYKKKKQwooooAKKKKACiiigAooooAK8r0H/k4/xV/2Cof5Q16pXleg/wDJx/ir/sFQ/wAoaAPFbr/kbPE3/YUm/wDQ2p1Nuv8AkbPE3/YUm/8AQ2qzFZXc9tJcRWs8kEX+slSMlU+p6CuCr8bP0jJmll9K/wDWrIKKnSyu5bWS6jtZnt4zh5VjJRT7noKgrM9RNPYKKs22n3d7FcS21u8sdtH5kzKOEX1NVqAUk3ZdAopdp27sHA74qSe2ntXCXEMkLlQwWRCpIPQ89qQ7q9iKiipIIZbmeOCCNpJZGCIijJYngAUwbSV2R0Vdm0jUbcXDS2Nwq27mOZ/LJWNh1BPQGoVsbtrQ3a2s5tg20zCM7AfTd0zQSqkGrpkFFW10rUXnkgTT7pposeZGIWLJnpkYyM1JPoer2sDzXGlX0MSffkkt3VV+pI4osL2sL2uihRVx9I1KO0F2+n3a2xGRM0LBMf72MUy+sLvTbprW9geCdQCUcYOCMg/lRYaqQbsmVqKKKRQUUUUAFFFFABRRRQAUUUUAFFFFABRRRQAUUUUAFFFFABRRRQAUUUUAFFFFABRRRQAUUUUAZev/APINH/XVf619kuStgxWHzmEWRFkfPx054596+Ntf/wCQaP8Arqv9a+zYv9Sn+6K7aHwHwXEn++/JfqeVTeHr7WNC17TbHQtQtNIksGFvp+qMhCXYOV8kbm2rjPfGcYA5rTS3utNvtE1HTvC16lk2ly2JsoUjR7aRnVhvXdgKcHkE4rtrHW9J1OaSGw1Syu5I/vpBcJIV+oB4q/W/9fn/AJngX/r7v8jx4eGr9dL0yHU/DN1qWdDW1tkQp/oVyN24tlhtyCvzjJ+XFaM3hzX5dEmtrSGW3u28N2lqrkgfvEYl4856447detenghhlSCD3FL0GTTb3/rv/AJiWn9en+R47pvhm6j8MasLnS9Ua2mmgZbGHTYIBuQnLeQJWV1PG4EjP4Zrrriyv3+El1ZyafHY3h06RfskJ+VODhRycZHbJxnFdVZalY6ksjWN7bXSxtscwSq4VvQ4PB9qmeaFJY4XljWSXOxGYZfHXA74pO7VgWjucZNNd6Zrdr4ls9LutU0+80yK3ZLPa0sRUl1IViMqQxzg8YFJLc6ppfiJvEZ8Pajc2+oWUcMlvb+W89s6O5GV3AEEP2JwRXaQQQ2sCQQRpFEgwiIMBR6AVJTb1BbHmsnhzVL2Syu7vTmX7d4gN7cWu4N5EBgaIbyDjJAGcZ5bFRPoGu3GkyJeWckk2n3NrY2eCCZII51ZpuvG5Que/yGvT6KE7A9dzhEhv/wDhOEl0nR9U07ddFtSlldPsdzFtI3qoY5kOFwQAfWtfweC0Os3A5hn1W4eIjoVBCk/99K1adx4g0a0g8661Wyt4jI0QeedY1LqcMAWIyQasWgs4LCM2nkpZqm5DERsC9cgjjFJaIHqWaKo3Gs6XaWMd9c6lZw2cuPLuJJ1WN88jDE4OaSy1vSdSjmksdUsrpIBmVoLhHEf+8QeOh6+lAF+iqzahZrBbzm5iMNwyrDIGBWQt93BHBz2qzQAUUUUAFFFFABRRRQAUUUUAFIehpaQ9DQB5b8Af+SfXP/YTm/klbN14RuNa8aa3JeXd/baTPDbI8EJRY7wANuViQWwOAcEZBrG+AP8AyT65/wCwnN/JK9Jm1Kwt72GymvbaO6mGYoHlUPJ/uqTk/hQBw39hNN8QbvGgSta3Uckd1eXUaYWMx7QIZA24qcAGNlwOSMVnRadrGt+HtWYxNNdWCppMaLJtNxHFIDMVbPBkAC/VcV6pVdI7PTLNtiw2ttHukY8Iq5JLE9upJJoA8+Xw3YarJoEVv4Sn03SEvZpLiznjVBgwkBmRWIALYGO/cc1RPh68tdL02K/8P3OpaLZX98H0uMK58tnPkMEZgGVRnAzxkHHFerAhlBBBBGQR3qGK8t57m4t4plea3KiVAeUJGRn6jmmB59pfh/W4ILVIraSzJttRFqjSBvsQlZDDGWBPIx2zjp2rItdKk060kvbbQLrw+LLSbiPVLmWRV+1ymMBSGViXIYFt5/rXr9NkjjmiaKVFeNwVZGGQwPYik9v6/rqC3PGvCuiWtxaawjadDpeufZIp7dUsRAMRNuWUtvbJZ8buR06V6F4K8290iTXrmIxXOrv9pKN1jjwBGufZQD+Jq9aeH9A0Sxuo7PS7GytZVJuBFCqK6453YHIxVganpVqtlB9ttIBcIBaxNIqGRccBFPJ4x0p3uKx59Do2o6n4U8K2dpLc21xZarKt1cW4UvblfOVm+YEdSOoP3q1da0Kz0jS7W0j0jW9Tl86SddQsZV+0xzt1csWXG7vgbcDGK6uW+0fSbkQTXdlZ3F25dY3lWNpmPGQCcseBVi9v7PTbc3F9dwWsAODLPIEUfieKXQfU4y80TVdQg8HyarAZ76GcLqLxkbdmwth8cEb1jJxxkVYnl1Hw14p1W8XRL7VLPVPJeOSx2M8Tqmwq4ZhheAQRnqa6htUsFgMxvYDGITPuWQH92Or8fw+9WlZXRXRgysMgg8EUxHM2bSXPxBln8sx+VpESToSCUd5GYKSOMgA/nXT1FHbwxSyyxxIskxBkcLguQMDJ78cVLSGFFFFABRRRQAUUUUAFFFFABRRRQAV5XoP/ACcf4q/7BUP8oa9UryvQf+Tj/FX/AGCof5Q0AeK3X/I2eJv+wpN/6G1ep/D6+isvB0yXIBtLvVUtJwemySPaf1Iryy6/5GzxN/2FJv8A0NqmWeZYvKWWQRltxQMcZ9cetcU5ctRn32Cwv1nK6VNu3/Ds9dvbQaJ4P1nwtE6u1pZRyzuOA0ssv9FC1V1jwVptnoUskmnQw3NvdW0eYWmIZXYBgWf5X69VHFeXNd3LmQvcTMZQBIS5O/HTPr+NPfUL2SMRveXDIMYVpWIGOnGe1T7RPdG0MtrQacaltbvzel+vk/vPWLCy0Vdf8V6NDappmnwWwhmnV2dipdcsdxOMc4x29aqWvhLSf7Q117nSUjaymiigtP38w8o/8tMR/OxYd+gry83VyWlY3EpaUYkO85ce/r+NPXUL5JfNS8uFkC7N4lYHb6Zz0pKa0ug/sysr8tVq6Xfpa7vfrb+tb+l3ttZWfg3xPY6bpRngt79MLKsnmICmd7DORszxnjjnNP1zT9Lgg1bUr7TzqElnb2AhWe4k43rg5IOce1eXLd3KebsuJl80Ykw5G/6+v40Pd3Misr3MzK+AwaQkHHTP07Uc+mxUctmnf2j313u/hv162f3nrEPgnRItc1j/AIlyS28E1sEjnkk2xo67nxs+YsO2eK5vwrHYTfFuFbW3FvZpcyeREQwxtU7c7uc8A896ytF8a32kWk1s8Ed4skyz7ppJFcMowPmVgSPY8VRbxJfv4pHiEmP7aJxPgLhcjtj0xxVc0bpozp4PFWqwqSbvGyd+tktvP+rnpHha7VvCn2O+5g1XV57OYt/eePg/XcBSarGmmeCNU8OxMGXShZLM69GmeTc5/lXl17qU95eTTqTAks7TiGNzsRic5AzUDXdy3mbriU+aQZMufnI6E+tJVLJaDWVSdT2nNbVSt5p3/K6PXfiE0x0/V20SRo5ILxG1YLxIw2L5bAj+AenrWXdXoYeARqd1IbKWLNyJZCUf5x9/1HTrXm5vLpmlY3MxaUYkJkOXHofX8ajeaWRESSV3WMYRWYkKPQelL2mt/QqjlXJTjTctr6211jb8Ht5WR6hq2mapdQeKLnUrnW7ea3SR1IcC0mi3fIijHIxjpXN+O/nh8N3D/wCvl0iIyHHJwSAT+Fcw1/ePAIHu7h4B0iaViv5ZxVvXdbn16/S6mjjiEcKQxxR52oijAAz/AJ5pOSat6fqaUMFUpVYttWV9tOiVv18jMoooqD1AooooAKKKKACiiigAooooAKKKKACiiigAooooAKKKKACiiigAooooAKKKKACiiigAooooAy9f/wCQaP8Arqv9a+yT/wAeJ/65/wBK+Ntf/wCQaP8Arqv9a+zYv9Sn+6K7aCvCx8FxI7Y1ei/U8e0KTQpvCvg2PSWsX8RLcW//AB6bTMi5/e+Zt5C7N2d3t3q7Z+MNR1Px7Hplpq1ybK9kurc7xbAwlFbBSMZkUgr1k4b0r02102wsXd7Sytrdn++0MSoW+uBzTlsLNLhrhLSBZ2bc0ojAYnGMk9c44roep88eR6LrbaJ8LdKii8Q3T3M9w0I8s2ytAwDExF5MJH0z8+Tzgda6/wAO6ofEnwua6128ESzwTw3FyrKu1QzJuyvy5wM5HGfaurbTbB4ZIXsrZopH8x0MSkM/94jHJ96mSCGOIxJEixnOUCgDnrxSet79R9Uzyy118aLo2qWmmS6MzWq2qHWtOiUxCN32FpVHAdBliMkcg8DitcavcWtxo62Wup4gBa8/fBIi0hSHese6MYznH3cdQDXcQWFnbWzW1vaQRQNndFHGFU568DiiGxtLdIkgtYIliz5apGFCZ64x0zTbBaM8f0vxx4ln0bWLyS9UldJlu8vPau1vMoGNiRksq8nIk54HPWt6817xB4fGrRy6p/aMg0qK/jeS2Vfs7NJsYhVxlAPmwcng816CunWKeftsrdftH+uxEo8z/e45/GpfIh8wyeVHvKbC20Z2+n09qP6/MP6/I8x1vxJf6VoNqumeJ/7ajuLzyptQje1RrdfLLbQ5xECSONw46cnFdX4Q1XUtS8H/AGy/aOS6UyqrxyRybwpO0kxnYWxjO3jNbq6ZYJZtZrY2y2r8tCIlCH6rjFTxRRwRLFDGkcaDCoi4AHoBSezDseVwyaVHD8PJdYks1tXtLl5HvCoQyNGpOd3GdxNPjvFh0fXLTw/avc2Gp6mLfTra3ZYxIuxTcGIthQnEnPTOcV31r4d02DT0sJbaK6t4pHeJLiNXEYZicDI6DOB7VpCCEGMiJB5QxH8o+Ttx6cU27v8ArvcDhfDiJLour6FqmhpZfYmae2sbkxzCOGQMVwVyuA28D0AArOsjHZ/Cvw/Z6Zpiz3urW0ETQW3lxPOgTdJljgfcDDJ9fevTDDEZDIYkMjLsLbRkr6Z9KaltBGIgkEa+UNseEA2D0HpR/wAD8APNPtU0Pw/8Q6Vc6dJplzpjCa2tHlR2jjZg8WChIwGBUY/u4r09SSikjBI5FUNU0e21WNY5xtHmRvIVAzIEbcEY/wB3PatCi4BRRRSAKKKKACiiigAooooAKQ9DS0h6GgDy34A/8k+uf+wnN/JKt63LpWk+NJNRjuNK1G4urm3iuNNn2tdxONqq8PfgEMVIxwSCKqfAH/kn1z/2E5v5JXphsrQ3gvDawm6A2ibyxvA9N3XFC3uHQ82g8U6lJqsFx/wkEbXsmrGxfw/5ceUhEpXd08wMFG/cTt9qfB4hurzSNav5vE0JvltrzOiGKL/RvL3BcgjfkAAktkHPSvRhZWovDdi2hF0V2mYRjeR6buuKT7BZ+dNN9kg82Zdsr+WN0g9GPcfWjpYd9bnmereKdQjl1F28SxaVNp1pDJZ2TRRn7ezRBskMNzAt8gCYxirGoa1eWF1q86XC6a93fWENzdOoYWavANzc8Ag/Lk8AnmvRJLGzlmhmktYHlg/1TtGCY/8AdPb8Ke9tbyLKrwRMswxIGQHfxjn149abZKR5beeLtRstFv0j1572zg1CK3j1eCOEySRtEXdVziJnUgDPTB9avWWv6voPh/Tda1XU5b+0ufPRvMERO482/MQxk7dpAJ5eur13wrZ6zpttZRyNYLbSeZD9nijKqcEcxupQjBPUe9Q2vguwtdGt9M8+aSJLxb2UsEHnSBt3IUBVXcAcKB0oQyl4lN/bfDKYX05kvHhiS5kwB991D9OwDEfhWP4sl0rR/EsuqrPpN9c7IIZ9Ju9pnwG+Q2/cN82cYwcdRXoGoWMOp6dcWNyMw3EbRuB1wRj86bHptqrW8ssMc91AgRbmSNTJwMZzjjPtRfW4dLHn0M3hWGTxQvixtO/tFr2bet7t814MDyhGG5I2Yxt7571X0021re+Gh4zMKW66IBbHUseWs+75wxbjzPL2defve9emTWFncXEdxPaQSzRf6uR4wzJ9CeRTrm0tr2Ew3dvFPETkpKgZfyNJaf15WB6nH2I0q48axLpv2VtOk0SQILcDyypn+bGOMZz0rW8DSyTeCNIaUksLcKCe6jgfoBWrc6dDPZywRgW7PAYFliUBo1I/h9MVJZ2kNhZQWduu2GCNY0HooGBTvpb+uodb/wBdCeiiikAUUUUAFFFFABRRRQAUUUUAFFFFABXleg/8nH+Kv+wVD/KGvVK8r0H/AJOP8Vf9gqH+UNAHit1/yNnib/sKTf8AobU6m3X/ACNnib/sKTf+htTq4K3xs/Scl/3Cn6P82FFFFZHqBRRRQAUUUUAFFFFABRRRQAUUUUAFFFFABRRRQAUUUUAFFFFABRRRQAUUUUAFFFFABRRRQAUUUUAFFFFABRRRQAUUUUAFFFFABRRRQAUUUUAZev8A/INH/XVf619lEkWRIOCI8g/hXxrr/wDyDR/11X+tfZiKHtlU9GTB/Ku2h/DPguI/9+Xov1OA0nxdrMejaHZWum/2rf3GlfbZJp7sRD5SAdxKnk57d/zq3J49vLn7GNG0L7Y1zpY1I+ddCERpuwVPByfTHf0HNbth4V03TZLR4PO3WtibCPdJn90SDz6nIHNMsPCOmacYDB5/7nT/AOzk3SZ/dZz+ee9dD/r8f+AfPr+vw/4JmP41vL42q6Bov26R7GLUJ1nuRB5Ucmdqjhtzna3HA4605PHkEthPdpZvtayhu7NS/Nx5h2BOnBD4U9eoNTXHgHSZoLOOK41G1NrbLZ+Za3TRNNCvRJCPvDr78mr83hXSZZ9IlEBiGlcW0cbYUDAAVh/EAQCM9wDRpf8Ar+uwf1/X4mHP4/8As3jO38Py21kXnk8lfKvw8yvtJy0YX5U4xnOenFZ+ieJdduNIS41u2VWOui0ha2u+oMzIVbCDKrwP9rGTiugXwLpKa3/aiy3wYXf21bf7S3krMQQzhOmTk5/pUsXg3TIXmKSXfly36agITOSkcqtu+UdgWJJHehef9bf8EH5f1v8A8AzoPG91LdW1y2jbNCurz7FDe/aQZDJvKBjFjhCwxndnkHFM03xze3l9YC40P7Pp99dy2UVyLoOxlQvzsx90iM85znt3rQt/A2kW2rLfI94Y0nNzFZNcsbaOUkkusfQHJJ9ATwKsw+FNNgg0+FPP22F495DmTnzG35z6j943H0pLpcH/AF/X3Eeo3EkvjPR9ODMsSwT3jgHAYrtRQfX75P4CuH/tbxBLZ+FprK/uZLkLfXEsJbIuxE/Ebevy5A9DivQb/TJZfEOl6rb7c24lhmDHGYnAPHuGVf1qOy8LadYS6bJB527TlmWDdJniU5bPr7U+i/r+ugM4bVddv9Us9abTNYuYIrjU9OitZ425hSVY849OScj61Zl8YalFeyXMhIuLDQ7x7uzDfJ9pidBkj0IOQf7rV00XgXRIEu0hjmjS6v49QdVk4EqEMMei5HSrh8LaU3iO410wE3lzam0mBb5JEJHVemeAM+go6f12t+Yf1+Jy1zban4estL14eItRvri4ubaO6t53UwTCVgpEaAfIRuyMenOa6Lw1PJ9s1zT5HZ1s78iMsckJIiyAfgWI/KodP8C6Vp97BOJ9RuIrVg1pa3V28kNsQMAop9AcDOcdqv6Fpk1g2pXN1s+0X1487bDkKuAqDPsqj8SaLr+vkL+vzNeiiikMKKKKACiiigAooooAKKKKACkPQ0tIehoA8t+AP/JPrn/sJzfyStnV5L6x8ard6tf6pbaSZIUspLR1+zAnAZLhcE5ZuAx45HINY3wB/wCSfXP/AGE5v5JXaXnhGxv9X+33N1qMke9ZDZG7b7Mzrgqxj6cEA46ZHShbh0Oe0bxZr8el+Ir7WLSxWOyvpIYGe+VFGCBsZigwq5Hzck56VRn+IOsavoml32g2doZG1lbG5AvA0UnAICPs5Vs/ewCMdK6i68C6Tdf2iGlvkW+uEuisdyQIZ1ORJGP4WJAJNN/4QPSf7Im07z9Q/e3gvjc/am89ZwAN4frnj9TQvPy/T/gg/LzKV74ruNKXWHisXnmgvYoW8+7Ihj3xKxYttPloOnQ8nPGeGR+IPEFz48tbJbS2GlTaULmQLdhipLAF1IX5iD8oAOCOfatm78JWd0l2EvdRtZLqZJpJra5Mb7lQJjPoVHIOfWiHwdpVrd6XcWn2m2bTrc20SwzEK8R/hcfxDPPPej+vw/zD+vxMbTfFuoXdnpdro+jtfTtZR3Vz9pvgpjjYlV+cqd7nax6AccmtW08S3F14uudGawjhhhHEklyBK/AO5YiOU5xuDHkcgVE3gPStlgILnUbRrOEW4ktrpo2liByEkI+8Mk+/Jq6nhaxXxCutPPezTx7jDDNcM0UBYYYop6EinpcXQz72bUb7xJrNtp0wiubLS1Fr5h+QTSlyGI742KPzrJ0Wz/tLSr7SrrWfEtpqcOye4hnugs0ZweY5FGDGxB6ZHy9q6O60Jp/EF1dB2W1vrEW9x5chSRWRiUZSOejMM+wqTRvDFno32h1uL28ubhQktze3BllKDOFyegGTwPWl0K6nHaRet4f+GC69e69fS3N/BEvnahdF0hkc7Qy8fKBnP4VNpl1F4n8C3kVt4lvppNJklQX9jdbHnCqWQuwHOVIz7g11tr4a0+0tNJtY/NaHSubdXfPO0qC3qQCcVPJoto95e3P7xXvbcW86q2FZRuwcf3sMRmiWt7CjpY4mzhuNJ+H+l662raneXLNZ3cpu7kyffKq6j0Uhzx9PSvR65/UPD3maFpmh2mBY28sCymVssYYsMB7klVH4mugqm09u4kmkrhRRRUjCiiigAooooAKKKKACiiigAooooAK8r0H/AJOP8Vf9gqH+UNeqV5XoP/Jx/ir/ALBUP8oaAPFbr/kbPE3/AGFJv/Q2p1NuQf8AhLPE3/YUm/8AQ2p+D6GuCt8bP0rJf9wp+j/NiUUuD6GjB9DWR6lhKKXB9DRg+hoCwlFLg+howfQ0BYSilwfQ0YPoaAsJRS4PoaMH0NAWEopcH0NGD6GgLCUUuD6GjB9DQFhKKXB9DRg+hoCwlFLg+howfQ0BYSilwfQ0YPoaAsJRS4PoaMH0NAWEopcH0NGD6GgLCUUuD6GjB9DQFhKKXB9DRg+hoCwlFLg+howfQ0BYSilwfQ0YPoaAsJRS4PoaMH0NAWEopcH0NGD6GgLCUUuD6GjB9DQFhKKXB9DRg+hoCwlFLg+howfQ0BYytf8A+QaP+uq/1r7Ni/1Kf7or4y18H+zRx/y1X+tfZsXEKf7ortw/wHwPEv8AvvyX6j6KKK3PnwooooAKKKKACiiigAooooAKKKKACiiigAooooAKKKKACiiigAooooAKKKKACkPQ0tB6UAeWfAH/AJJ9c/8AYTm/klep15Z8Af8Akn1z/wBhOb+SV6nQAUUUUAFFFFABRRRQAUUUUAFFFFABRRRQAUUUUAFFFFABRRRQAUUUUAFFFFABRRRQAV5XoP8Aycf4q/7BUP8AKGvVK8r0H/k4/wAVf9gqH+UNAHiV7DHL4t8Sl1yRqc2OSP42pPskH/PP/wAeP+NSXX/I2eJv+wpN/wChtU0FvPcyeXbwyTSYztjQsfyFcFVvnZ+i5PTp/UKcpJbPp5sq/ZIP+ef/AI8f8aPskH/PP/x4/wCNWZYpIZGjljeORequpBH4GmVndnqexpP7K+5EP2SD/nn/AOPH/Gj7JB/zz/8AHj/jU1FF2Hsaf8q+5EP2SD/nn/48f8aPskH/ADz/APHj/jVmSGWEgSxvGWAYB1IyD0P0plF2CpUntFfciH7JB/zz/wDHj/jR9kg/55/+PH/GrMcUk0ixxRtI7dFRck/hTSCCQRgjqDRdh7Kltyr7kQfZIP8Ann/48f8AGj7JB/zz/wDHj/jU1FF2Hsaf8q+5EP2SD/nn/wCPH/Gj7JB/zz/8eP8AjV24srq0SF7i3kiWdBJEXXG9T3HqKWWwvbeETTWdxHEejvEyr+ZFO7J5KPZfgUfskH/PP/x4/wCNH2SD/nn/AOPH/GpgCTgd6nvLO50+6a2vIJIJ0xujkXDDIyOPpSux+ypXtyr7kUvskH/PP/x4/wCNH2SD/nn/AOPH/GpqfFFJPII4Y3kkboqKST+AouxulSX2V9yK32SD/nn/AOPH/Gj7JB/zz/8AHj/jUxyDg0UXYexpfyr7kQ/ZIP8Ann/48f8AGj7JB/zz/wDHj/jU1X9P0XVNWEh07T7m6Ef3zDGWC/XFO7JlCjBXkkl6IyvskH/PP/x4/wCNH2SD/nn/AOPH/GrDo8cjRyKyupwysMEH0NSfY7rzjD9mm80DcU8s7gOucelK7H7Kj/KvuRT+yQf88/8Ax4/40fZIP+ef/jx/xqaii7H7Gn/KvuRD9kg/55/+PH/Gj7JB/wA8/wDx4/41NRRdh7Gn/KvuRD9kg/55/wDjx/xo+yQf88//AB4/41MAScAZJqxPYXttGJLizuIUJwGkiZQfxIouxOnRTs4r7kUfskH/ADz/APHj/jR9kg/55/8Ajx/xqaii7H7Gn/KvuRD9kg/55/8Ajx/xo+yQf88//Hj/AI1NRRdh7Gn/ACr7kQ/ZIP8Ann/48f8AGj7JB/zz/wDHj/jU1FF2Hsaf8q+5EP2SD/nn/wCPH/Gj7JB/zz/8eP8AjU1TtZXSWSXrW8gtZHMaSlflZh1APrRdidKkt4r7kUvskH/PP/x4/wCNH2SD/nn/AOPH/Grs1ld2yK89rPEj/daSMqG+maWawvbaISz2lxFGejyRMoP4kUXYuSj2X4FH7JB/zz/8eP8AjR9kg/55/wDjx/xq59kuTMsItpvNYblTyzuI65A9Keun3rW/2hbO4MIGfMETbcfXGKLsOSiui/AofZIP+ef/AI8f8aPskH/PP/x4/wCNXZrK6toIJ5reSOG4UtC7LgSAHBIPfmoKLsapUmrqK+5GPrkEUenBkTB81R1PvX1unhXRBCrG0YDbk/v5P/iq+TNf/wCQaP8Arqv9a+yj/wAeR/65/wBK7KLfJc+G4ijFY1JK2i/U4ax1LwDqcNzJZSSS/Z4HuCpNxGXjUZZk343ge2a2odF8OzaRHqi2s32Z4BcA+ZKW2Fd33QSc47CuO8P+G9Uk8A22o6peeabTSLhLGyjtDG0W+Mg7ySS7YGOg69KWxsL7RrONLS41Vhd+GJJZhLLI4WdVQJtH8DAEgBcdOnFdDVr/ANd/8jwO39dv8zrrXSPDl5f3NnDazebbJG8m6WUDDglcfN7Grv8Awiei/wDPo/8A3/k/+KriLz+1Y7TUZoVv1V4dLF5LAred5GD5xQ9SwHXHI571X3/8SDWTZ6hrUPh3zrf7LLcpdO7HB81M/wCuEZO0bhyCTjihqzYLod//AMInov8Az6P/AN/5P/iqP+ET0X/n0f8A7/yf/FVwV1d+dFo7a8niKx0htPzBHbyTvJ9p3kYkaMbydu0rvwOTnmqd3dXIuNPg8VXWuxudCV5EsGlDGbzSELiLnfjHtnOaX9fn/kB3aaT4cfXJdIFpN9qit1uW/eybdjMVHO7rlTV7/hE9F/59H/7/AMn/AMVXAyaPqepXEk2qy6nDfweGYXdraV4i1wGkI3FMbmBwdvTJ6GtC4utXUaZaGW683xLZW6M+SDbyooMzf7BMZJ4x8y07dP66/wCQX/r7v8zpL/Q/D2nQLLPayYeRIkVZpCWZiAABu96yhc+Bf7dfRjK63yS+SVY3ATzCAQnmH5N3I4zmtPxOCmo+Fwc/Z11NQ+eefKkCZ/4Fj8a5/S/DupavruvLc3og0Zdc+0G1+ynzJnRYmUiQn7mQOi9utC1f9eX+YPRf15/5Gw1t4PTTL3UmJFnZSvDcS+bNhHQ7WGM5ODxxRcWvhC1+1+dlPsjxJP8AvZjsMmNg685yOlcNqGha7L4O8WXEWrX0NsdTum/sxbKNhKPO6hiu/B68H6Vr+JY5Y4PF8zQTmMXGmuCkTMWVfLLEADJxg9KS2TfkEtG0vM6yfQ/D1vf2tnLayLLdb/KPnSbSVGSM7uuMn8DVr/hE9F/59H/7/wAn/wAVWLqetWWvjw7daU8smNYRQZIHibAjcvw4BxtJ7V2lHQDF/wCET0X/AJ9H/wC/8n/xVH/CJ6L/AM+j/wDf+T/4qtqigDF/4RPRf+fR/wDv/J/8VR/wiei/8+j/APf+T/4qtqigDF/4RPRf+fR/+/8AJ/8AFUf8Inov/Po//f8Ak/8Aiq2qKAMX/hE9F/59H/7/AMn/AMVR/wAInov/AD6P/wB/5P8A4qtqigDF/wCET0X/AJ9H/wC/8n/xVH/CJ6L/AM+j/wDf+T/4qtqigDF/4RPRf+fR/wDv/J/8VQfCei4/49G/7/yf/FVtUh6GgDxv4HaFpuoeBbia6t2eQajMoIldeAF9DXZ3S+C7LWo9InZhfSFQI1edgpb7oZgSqk9txGa574A/8k+uf+wnN/JK09YvV07xkzaG2oDV7maFbuxazdre6jGFMnmbdqFU/iDfwgEGhb2B7XOm/wCET0X/AJ9H/wC/8n/xVRXHhvQbW2kuJbWQRxKXbbLKxwPQA5P4Vw9vLet4giHm65/wk41QieI+d9lFn5p7f6rZ5eMEfNup9rMzWWvNPPrw8ULa3nnxnz/IQfN5ezjy8Y27SvNHS47a2O5XwrojKGFo+CMjM8g/9mqrbaL4du7+9s4rSXzbNkWXM0gGWUMMHdzwa4nW5ro3d4t9Nr6akLSH+wVsvO2O/lDJO35S3mZ3eZ2xV/V/7UhbV5JVvY4pL2x/tGSxVvM8nyR5hQr82N2ASvOM02v6/r8SUzsv+ET0X/n0f/v/ACf/ABVH/CJ6L/z6P/3/AJP/AIqvNtQ1C4s/Dd0bSTVpdBk1KJLJLiaeOeaLyiZFD4MwTeBg4J69quafdy+HvCuna5YXdxfZkmtriHz5Ztryn90p8z5so4RSSBwxOKLDO3u/Dvh+xs5ru4t2SGFDI7efJwAMn+Ksm6fwVZXdrZ3fmQ3VyiOsRadigb7u8qSEyePmIqTxNZTaf8MZrR5pJ5IYohcSMxYuN6mQkntjd+FUPE98um+JWuNEbUF16VYka0Fm8lvfoDxltu1SoZvmDDHfNFtbB0LOqXHgTRr42V/MY51AMgV53EQPQuy5CD/eIqzq0Hg3RLWC4v2KJcf6kRyzStLxn5VQksMc8Cs201i38MTa9puqWF/LeXl9PcW6w2ckovEcDaAygrkD5MMRjFVNMjm8FXOh3muW9wbWPRVsmlghacWsofcVIQEgEEDIGPkpLYHubUcfg+eDzbdJJ/8ARGvFSN5tzRKcEgEjnPGDzWpb+G9AuraK4gt2eKVA6MJ5MFSMg/erOtrqPUPGsWpJBOlnJor/ADTwtHx5w6hhxkc4POKveBRIPA+j+aCD9nBXP93nb+mKdtP68xdf68if/hE9F/59H/7/AMn/AMVR/wAInov/AD6P/wB/5P8A4qtqikMxf+ET0X/n0f8A7/yf/FUf8Inov/Po/wD3/k/+KraooAxf+ET0X/n0f/v/ACf/ABVH/CJ6L/z6P/3/AJP/AIqtqigDF/4RPRf+fR/+/wDJ/wDFUf8ACJ6L/wA+j/8Af+T/AOKraooAxf8AhE9F/wCfR/8Av/J/8VR/wiei/wDPo/8A3/k/+KraooAxf+ET0X/n0f8A7/yf/FUf8Inov/Po/wD3/k/+KraooAxf+ET0X/n0f/v/ACf/ABVefeFbOCw/aG8UW9shSJdLiwCxbr5J6nmvW68r0H/k4/xV/wBgqH+UNAHit1/yNnib/sKTf+htXf6CbyH4Y6jNofnDUjfqtw9sD5oh28YxyBn0rgLr/kbPE3/YUm/9DarVpfXdhKZbO6ntpCMFoZChI+orhqO02foGX0HWy2kl0112dm9Ger3OnWWpwafL4ktpLnUrXQ5bq5QuUkO1hs3kc5xnrWbo+geHJfDcWt32lIIZ/tEjI11LmMLwixheWBPUk5rzs6hemaaY3lwZZlKSv5rbpFPUMc8j611Oj/EO70bSrSzisIWe0V1ik86RVO7qXQHa5570c8W22FTAYmnT5aUm9dk7WWu2umrX/BNqLwbpzeEbm6udPjhuhpZvopI7iV3z1GePLAPpktRfeGvD6x31jDpkkdzDoY1Jbn7Q5+fAyu08YNcAdX1I25t/7QuhbkEeSJmCYPUbc4x7VGdRvmZma8uCzReSxMrZMf8AdPP3fbpUuUei/rX/AIH3G8cDiea7qve+78vPy28z1SfRLG71Qz6pps9/Y2uk28rytPKZFYqcRoFPJJ9enNUPD3gvTtQ0aOW+01YmuoZ5YpBPKZF2k44A2ADgYY5P6VwEWuavAcw6rfRkgLlLhxwOg4Pamx6zqkUbRx6leJGzFiqzsASepxnqabnG97ELL8Socsaltur6L17/AHnqdqsF1deAxFpzW4kgI+0wSuCgw2Uz056881naZ4V0q4OjpPpVzf8A9qtO1xfrM4FttYjHHGRjJ3V53FqmoQxRxRX91HHE2+NEmYBG9QM8Hk/nRHqeoQ28lvFfXSQSZ3xLMwVs9cjODT9onuv60D+za0U1Cpb7+8n36XWm2h6FpPhrw7Inh2zuNPe4m1X7SjXS3Drt8tmAYKOM8D2p2geCNOu9FU31knmTW88sdws8pkOwkA4A8tR04JzXnKahexGAx3lwht8+TtlYeXnrt54z7VJFq+pwQeRDqN3HDkny0nYLk9eAcd6nmj2LngcS78tV6u+77y8+zSttodD41/5B3hX/ALBMf/oRr0XXw1zba/ZrLfBm0mKQm5XNogUAnYc8Of514jLcTzrGs00kgiXZGHYnYvoM9B7VYn1jVLq2+zXGpXksH/PKSdmX8icU/ab+f/BFVy2U1TSl8N/xaf6HoWveEdA0rRrgQo/2mC2inhuF85jIxIzu+Xywpzxg5q14w0vS9X1HxOfsLx6lYRW8i3PnH94WCjaV6AYxXmL6nqElmtm99ctarjbCZmKDHoucU19RvpGmZ7y4YzgLMWlY+YB0Dc8496HNPoKGXV01KVVtrrr3j+Gj021PTNR8IaFpeltd32nLEbO7gjnWK4mbcj4DBmYAE85ynFW9O8Jaf4d8T6ba/vRfXd9cNbyxTsGS1WM7enck9a8rn1bUrqDyLjULuaHAHlyTMy4HTgmkOqag1xFcG/ujNEu2OQzNuQegOcgUc8b3sT/Z2JlBxlVet+/bTr3u/wAD0PSPCek3SaLDcaVc3f8AakMs0+pLMwFuRnjA+XjHO71pNG8E6bfXPhlvsMs9pdW9w15MjvtZkyFOQfl7cCvPI9Tv4bV7WK+uUtn+/CsrBG+ozg0sGq6jawCC31C6hiDbhHHMyqD64B60uaPY0lgsU+blq2vfv/e89N1tpodFrdhpGm+DdFmj04tqGows73LTNhNr44XOMkcV1/gGCOHwnYLOklwbzUGltDHGxjt50GF80qc4Jxx0ryiS5nmiiilmkeOIERqzkhAeoA7VLa6nf2KOlpfXNuj/AH1hmZA31weaIzs72LxGAqVaHsufW7d9fOy8rabdvM3vHmkT6R4lK3UzzXNzGtxPIU2oZGyWCeqivRZxpn/CxdQKvff2p/ZbblKp5OPJHfO7P4V4vNdXFwkaTTyyrEMRh3LBB6DPSpP7Rvjctc/bbjz2XYZfNbcVxjGc5xjjFCmkrWFVy+pVpxjKeqi163t+Gmx6DaeDNOuG06YafM1rJoLXc0gd9vngHBzng+36VNY+G/DbxabbXGlSvNc6L/aEk63TKQyjOAOnPP6V51Hquow2628WoXSQLkCNZmCjPXjOOaaNRvlKEXtwCkflKRK3yp/dHPC+3Snzx7EvA4mV71X978/M7+HwtpeoXemXlnpaJb3GlveTW0t1JsQq23OQC7D2HNWdR8K+H9Km1a5fTXnht9Nt7uOATyKA7sVIyfm28Drz9K84i1O/geJ4b65jaFSkTJMwKKeoXB4H0ol1PUJvM82+uZPMUI++ZjuUHIB55GecUOcbaIHgcQ5fxXb1fe/ftpc3/FWk2Wk+JrFNPiaG3uIILkRM5bYW6gE8kV6F4xmE1r4sgt7i6uJlNutxb3Dfu7eMgHzIh/Pp3rxma6uLiRZJ55ZXRQqs7lioHQDPYVKdSvmkmka9uTJOuyZjK2ZF9GOeR7GlzrVdx1MvnU9m5Su4L79U/wBD0nXPBnh3T7WaCOC4aaDyDHLAJnecMwDZyvl8542mnTeCdHk1SGeHTX+wfZbieGBJpFlumjxhGVxuVuTnbwe1eatquovbR2z3900EZBSIzMVXHTAzgUsmralNcx3MuoXb3EX+rlaZiyfQ5yKfPHsRHAYpJL2z69+39enQ9Dg8IaPeTafK2mS2kt7ptzMdPMrlkkT7jDPzc+hpum+DtJX+xhqOnTh5tKuLq5jMjIzOhG36cH9a88bU7970Xr31y10vScysXH/As5pzatqTyeY+oXbOFZdxmYnDfeGc9D39aXMuxTwOKtb2v5+fn5rz0Ovt9J0qbwwmsweHJ717y7eEW8FxIRaKq8cjJJPXLcVp6n4P8P2Ph98rIbgael1HdIJmZ3PJz8vlhD065rzq21G+s4pIrW8uII5Bh0ilZQ31APNL/ad+bL7Eb65+yD/lh5rbP++c4o5lbYqWCrud1UaV77vbt122893qdf4x8O6fp+h2t/pdg8EBlELvO8izb9mSrxuMde68Vv6RHaC9+H9rcBDam2mmVX+60xyRn33YrzC51G+vUjS7vLi4WMYQSys4X6ZPFXLrXZrvQdP0uSJf9Ad2hnBO4KxyV/PmhTSbZNTA1pUo05Sv8WvrFpPXe1zurObW5tG8W/8ACTm7NqE/di6Bws+75RHnp+HtXSeKQ9xZeKLVZL7cLCGU/aV/0VQoBIjOeHP868XutU1G+REu7+6uETlVmmZwv0yeKdcaxql3b/Z7nUryaH/nnLOzL+ROKOf3eX+uv+ZlLKpyqKpdLW9ktPs7f+Anr9oNM/4WJoZZ74an/ZabFVU8nb5LdTndnr2pfD1wkel+FIVurpbt7O6a3tQ+2C5YE/LJ/TivGxqN8LlLkXlwJ0XYkvmtuVcYwDnIGKQX94pgK3c4NvnySJD+7z1288fhVe11vYmeTSlFJz6JfcpL7veOt1JTL8LrN7hdk0GrTRomMbQVyyj0wa4qtbUNfn1DRbHTGjVI7V5JGfcS00jnJZie/asmsnv935HqYSlKnBqXVt/e/wCmZev/APINH/XVf619mxf6lP8AdFfGWv8A/INH/XVf619lH/jyOOP3f9K7KDtC58XxJrjV6L9SaivHvh5pt9DYafrGl6LJYLHp8rXM090AmpykDy/lDHAyM7mAIzjvXT6d4r1NLSGbU57Rmgvlt9SjFs8D2yyL8m4Mx6MV+YEgg54roas7Hz53VMWWN3dEkVnjIDqGyVzzz6Vw8fiTxBq1zZWenPp9nNdwTX6yXcLMBbiQLGoUMMsQQSc8A9Kx5tV1vRdc8W6tZHTzb29xaPdxurM02YYwQjAgKMHIJB+lCQHqdUksbF9Yk1NAGvVh+yu4cnC53bSOgOTn1rjdW8W63BJrepWR05dN0W4FvNazoxmuDhSSGDAJ9/CjByR70w6te6fqWoWemfZo7zVNcNvHNdKTHFi2RySoILHC4AyOaS/r+vmDPQqqy6fbTajb38ke64t0dImJOFDY3cdMnA5rgrzxtrFnp8ltPNYRXsGovZTX8drLPFhYxJuEKnfk5CkZIU96tW3izWtK0q0u/EKQFrqymljWO3aFvOU5WPaWJyykYHXINHmB2l/aWt7a+XdqDEjLLktt2lSGDZ7YIqwCGAIIIPIIrlfFEt4vg61gvCn2i7ntba6MYwvzyIHA9uSPxrj/ABDpM2rePtdhsdGnudRSC0Wz1FJxEmnttb5j8wPvgA5xjvTsB63RXnl3p0Wj+NU1jVbddQhvLuOC2vo7hhLaOyhPKMecGMsCeP7xyO9O0u2vI9bvtK/1tt4bVprNCxJlaVSYg3+4u5R9Qe1LpcDuJ7K1lvIL6ZAZrVX8ty3CbgNx9Og6/WrCsrqGVgysMgg5BFcP4M0HQ7vSNL8Ry/6Tq91CHnvHnYs8jD50IzjAJI2YwMdOK1/BEjN4ZSEklbW4ntkJ/uRysq/oAPwptW0FfqdFRRRSGFFFFABRRRQAUUUUAFFFFABSHoaWkPQ0AeW/AH/kn1z/ANhOb+SV6nXlnwB/5J9c/wDYTm/klep0AFFFFABRRRQBnaxoVhrtvHDfRyHyn8yKSGZ4pI2xjKuhBHBI4PQ1DB4a0q2sbezjt28mC4Fyu+VmZpRzvdicsc88k84rXooAiuLeK7tpbadA8MqFHQ9GUjBFLBClvbxwR52RqEXJJOAMDk9akooAKKKKAIbq2ivLSa1mBMUyGNwGIJUjB5FPiijghjhiQJHGoVFHQAcAU+igAooooAKKKKACiiigAooooAKKKKACiiigAryvQf8Ak4/xV/2Cof5Q16pXleg/8nH+Kv8AsFQ/yhoA8SvZCni3xKPLkfOpzfcGf42pPPP/AD7z/wDfI/xqS6/5GzxN/wBhSb/0NqdXBV+Nn6Nk0ZPAU7Po/wA2Q+ef+fef/vkf40eef+fef/vkf41NRWd0enyy/mIfPP8Az7z/APfI/wAaPPP/AD7z/wDfI/xqaii6Dll/MQ+ef+fef/vkf40eef8An3n/AO+R/jU1FF0HLL+Yh88/8+8//fI/xo88/wDPvP8A98j/ABqaii6Dll/MQ+ef+fef/vkf40eef+fef/vkf41NRRdByy/mIfPP/PvP/wB8j/Gjzz/z7z/98j/GpqKLoOWX8xD55/595/8Avkf40eef+fef/vkf41NRRdByy/mIfPP/AD7z/wDfI/xo88/8+8//AHyP8amooug5ZfzEPnn/AJ95/wDvkf40eef+fef/AL5H+NTUUXQcsv5iHzz/AM+8/wD3yP8AGjzz/wA+8/8A3yP8amooug5ZfzEPnn/n3n/75H+NHnn/AJ95/wDvkf41NRRdByy/mIfPP/PvP/3yP8aPPP8Az7z/APfI/wAamooug5ZfzEPnn/n3n/75H+NHnn/n3n/75H+NTUUXQcsv5iHzz/z7z/8AfI/xo88/8+8//fI/xqaii6Dll/MQ+ef+fef/AL5H+NHnn/n3n/75H+NTUUXQcsv5iHzz/wA+8/8A3yP8aPPP/PvP/wB8j/GpqKLoOWX8xD55/wCfef8A75H+NHnn/n3n/wC+R/jU1FF0HLL+Yh88/wDPvP8A98j/ABo88/8APvP/AN8j/GpqKLoOWX8xD55/595/++R/jR55/wCfef8A75H+NTUUXQcsv5iHzz/z7z/98j/Gjzz/AM+8/wD3yP8AGpqKLoOWX8xD55/595/++R/jR55/595/++R/jU1FF0HLL+Yx9dlLacB5Uq/vV5ZRjv719cLrrmFVOhauRtwf3Kf/ABdfJev/APINH/XVf619mxf6lP8AdFdlD4D4TiNNYzV9F+pzsF3a22lLpcXhjUlsVj8oQeQhTZ6Y39Kx7nS9O/4RW98P6Z4av7C1vBtl2WqNkEjcfv8AJxwCTxx6V3tFbngnH6nBpGtW1tb6l4Qv7qK2x5Ikt0OzjHB39OBxUsn9myRXkT+FNQMd5s+0L9nTEmwALn5+wAH4V1dFAHHXVrot9rEWrXXg28mv4sbZ3tkLcdCfm5I7E9KkvU0vUbS6tbzwlfzwXUvnTI9uh3vgDd9/g4AGRXW0UAea694ft9R0rT9P0zQLiytrJ2dLabTxJC5YYyQsqtu687u/Oanh0orpGjadcafq1xHpt4Lwl7VfmILFVXMh2KCRgZPAxXodFAHLa3dtrOkT2LaPq8RfDJIIEOx1IZWxv7EA1NBqMUF3PeJ4d1MXVwqCeVYFBk2jC5+ftk10dFAHHLa6KmuHWl8HXo1InJuPsybs+v38Z9+tX4dRhgvbm8i8OaolxchRNIIUy+0YXPz9ga6KigDiorDRbbV5NXtfBt3DqT5IuBapkMf4sb8Z9T1NXNFvG0bR7ewXR9YlMSnfIYEBdiSWbG/uST+NdTRQBjf8JBJ/0A9X/wC/Kf8AxdH/AAkEn/QD1f8A78p/8XWzRQBjf8JBJ/0A9X/78p/8XR/wkEn/AEA9X/78p/8AF1s0UAY3/CQSf9APV/8Avyn/AMXR/wAJBJ/0A9X/AO/Kf/F1s0UAY3/CQSf9APV/+/Kf/F0f8JBJ/wBAPV/+/Kf/ABdbNFAGN/wkEn/QD1f/AL8p/wDF0f8ACQSf9APV/wDvyn/xdbNFAGN/wkEn/QD1f/vyn/xdIdfkx/yA9X/78p/8XW1SHoaAPG/gdqr2fgW4jXTL+4B1GZt8Ealei8csOa9M/wCEgk/6Aer/APflP/i64X4A/wDJPrn/ALCc38kr1OgDG/4SCT/oB6v/AN+U/wDi6P8AhIJP+gHq/wD35T/4utmigDG/4SCT/oB6v/35T/4uj/hIJP8AoB6v/wB+U/8Ai62aKAMb/hIJP+gHq/8A35T/AOLo/wCEgk/6Aer/APflP/i62aKAMb/hIJP+gHq//flP/i6P+Egk/wCgHq//AH5T/wCLrZooAxv+Egk/6Aer/wDflP8A4uj/AISCT/oB6v8A9+U/+LrZooAxv+Egk/6Aer/9+U/+Lo/4SCT/AKAer/8AflP/AIutmigDG/4SCT/oB6v/AN+U/wDi6P8AhIJP+gHq/wD35T/4utmigDG/4SCT/oB6v/35T/4uj/hIJP8AoB6v/wB+U/8Ai62aKAMb/hIJP+gHq/8A35T/AOLo/wCEgk/6Aer/APflP/i62aKAMb/hIJP+gHq//flP/i6P+Egk/wCgHq//AH5T/wCLrZooAxv+Egk/6Aer/wDflP8A4uj/AISCT/oB6v8A9+U/+LrZooAxv+Egk/6Aer/9+U/+Lo/4SCT/AKAer/8AflP/AIutmigDG/4SCT/oB6v/AN+U/wDi6898LXBu/wBobxRMbeaAtpcX7uZQGH+p6gE163Xleg/8nH+Kv+wVD/KGgDxW6/5GzxN/2FJv/Q2p1Nuv+Rs8Tf8AYUm/9DanVwVvjZ+k5L/uFP0f5sKKKKyPUCiiigAooooAKKKKACiiigAooooAKKKKACiiigAooooAKKKKACiiigAooooAKKKKACiiigAooooAKKKKACiiigAooooAKKKKACiiigAooooAy9f/AOQaP+uq/wBa+zYv9Sn+6K+Mtf8A+QaP+uq/1r7HmadNMka1jWS4EJMSMcBmxwCe3NdtD4D4LiT/AH35L9TM03xLHqPiG/0oWzxrbjMNwWBW42nbJt9NrEKasr4k0N7e4uF1iwMNsoeeQXCbYgc4LHPGcHrXLaf4L1TRrjSNQi1rUL64gkxcWtxJH5ISQfvSmFB4YhhknpVeHwfqFl4I0W3h06zmv9Puxd3FmzhUuiC/BfBGfmDAnuK6D583LjxtpdvrFrG99YLpVxYvdLftcqEJDqgAPQ53evarmseKLHRIbi6u5YBZw2Zu/MFwu5xnACqeucgA5wSQKxofDt1f+ILHU7/RbG2ij064ia3VlkEUryKRjgAkqDkgdzWbZ+C9W/se3sriOBWHhyTTmLOGCzFgVH0GOtJ7f15/8AfX+vL/AIJ10fizQH0i01V9XsYrO7wIpZLhFVm/ug5wSDwRVu91rStOkt477UrS2e5bbAs0yoZT6Lk8/hXnWr+EvEWoW+jXsdlJbzQWLWU9jaXsKbcsPnDvGykEDkAA9OTWnB4a1XRtQtGg0ez1e3fT7eyY3VyN1r5ec8lPnU7s8AHK9KbtcnWxvaZ438P6pNqcUOo26tp0/kzb5k9gGHP3SzbcnuCK15tV0+2aZZ763iMGzzQ8oHl7+F3Z6Z7etcNfeE9YltfFdhb2Voq310l9Z3JlA8xgYz5TKBleYzz0+amXvhzX9cTW577S7W3bUHsCtt9pEo2xSZcMcAdPwNJbIb6nZN4n0BEtHbWtPVbw4tmNygE3OPl5+bnjinWGqPd63q1g0Sqti0QVweX3pu59MVxHxA8K+ItbnktdJghGny2flIIpIodrgkkSbkZmU5GApXBzXXaNpt1Z61q9zOqiK5+z+UQ2SdkYVs+nNC2uD3KVh4xa9nvbh9MMGiWrSo+oyXMYCtESG3R9VGQcE+3AzV7QfFmjeItLs7+yvYSt02xI2kXeHC7ihAJ+YDkisGDRNWu/GAv5NGtNKiXzFu7iG78wagpUhQ0YUdDg5bkYxVGz8P8AiKw8OeHxFpNo19od2c24ugouo/LZN4bbhT82cH0oXn5A/I7e417SLS1a6udUs4bdZjA0sk6qokBwUyT97Pas3w/4mbWYLOR4beP7TJcou24GSIpCoKqeWyOSR0/GuXg8Ma/ZyWepPpNjfXEWoXs0li1yAu2dgVdWKkZXGORnBNT6T4P1a3s9It5o4LYwLqKymB8rF5zHZs6ZHPtijoD3O0tdc0m+e5S01Ozna1OLgRTq3lf72Dx+NSafqdhq1oLvTr23u7ckqJYJA65HUZFebeHPAurWKXKalaS3Ii017GOObUI/KuFbbkKEiVkB29WJIz9TXXeELDV7XRrmLVoo4HklPkxB1eRI9oAEjqAHbIPOOmM5ND2AkHic/wDCLSa2lp52+Rls7eN8NP8APsjGT0LHH0zUGpeMHt9B0jUdO0xr6fU5kgitjOItrMrEgsQRxtIrE0rRL/WvDXh7TFvbjT4NN8xbqe1dRKs8RMaqNwIxyzdPSm3XgW9ubO20S7L6lpcGsrdma6mAkkhZGLg7QORIx6YyDTtqBrHx2f7FjuF0mX+0nv2037C06KBcDJI837u3A4PfpjNN1rxdr2j2lncnwmZFnaOF1bUY0McrvsC9DkZwd3oelQDQ9R0rwzcaJFoFnrFhHdMtvbzXCxloG+ZTkg/MrEjJ5OAc5pf+Ea1k+DNO06VlluodRhuNjTlxDCswcJvbltq8ZPXFHX7gei+83NP1u9l1S2sNT09bG4uLVp0jWYS4ZX2su4AA8Mh49T6VuVzd6puviBpSxn/jysp5ZfYSFVUfjtY/8BrpKOgBRRRSAKQ9DS0h6GgDy34A/wDJPrn/ALCc38kr1OvLPgD/AMk+uf8AsJzfySvU6ACiiigAooooAKKKKACiiigAooooAKKKKACiiigAooooAKKKKACiiigAooooAKKKKACvK9B/5OP8Vf8AYKh/lDXqleV6D/ycf4q/7BUP8oaAPFbr/kbPE3/YUm/9DanU26/5GzxN/wBhSb/0NqdXBW+Nn6Tkv+4U/R/mwooorI9QKKKKACiiigAooooAKKKKACiiigAooooAKKKKACiiigAooooAKKKKACiiigAooooAKKKKACiiigAooooAKKKKACiiigAooooAKKKKACiiigDL1/8A5Bo/66r/AFr7Ni/1Kf7or4y1/wD5Bo/66r/WvsW5imm0iaK3fy53gZY3/usV4P5120PgPguJP99Xov1Mv/hNfDZ1kaSNXt2vS/l7FyRvzjbuA27s8Yzmt+vJrHXbqyi8M6Jpc01neW7wW2oaM+mFiw3ASy+ZjAHVtwOD1qPRdS8SS/EHybq82XIu5hPavPcMDbjdsxF5flKMbSHD5Pfriuix8+eu0V5N4e1K9k1XTWj1LWZtdaRzrdnciTyIECPnCkbEw23btPPvWNoWq3OoWOu6gms3/wBvg0iYiFtSlkMsxXPmpFgBAOmBnBI+pQ7anuVFeU+LJbjRdB0izjvNXlmvFac3U2oTxgy7VwhaJGbJP3UwF61Tudaeb+yf7f1rWrOOXw9FO/2IyIWuC+AW2DIY+nAPQ+lO39f16C7Hqq6pavrMmkhm+1xwLcMu042MxUHPTqp4q7Xk0lhqupXclzqF5qdnqEPhiGaQ2shhZpw0hG4qOSCOV6c8g1pT6lrAXTbX7Rc+d4ksrdY3BI+zyqoMxH9zMZLD3Wi3T+uv+QX/AK+7/M769voNPgWa4YhWkWNQoyWZiAAB9TWZq3jHw9oV4tnqWqwwXDAHy8FioPQttB2j3OKq+JwU1HwupJ+zjUwHyc8+VJsz/wACx+NcbqmqXPhu216zW9m0zXJ7+a6t5TpxuBqKMD5aKcEcfKnqMe9L+vyH/X5ncah438OaVfxWN5qaJcyosiIsbvlW+6cqCMHFS6x4v0DQbqO21PVIbedwCEOWIB7tgHaPc4FcDcazNpvjtZ7/AF86K1xp9i0sJ08yi4Yb9y5x8mM4/Gtq31vTvCuv+IYtcSdJ7+7E1tILZ5BdRGNVVFKg5KkMNvv707fqI6zUvEOkaRp0eoX2oQQ2suPKk3bvMyMjaBktxzxmorTxRo1/aW11aXizW9zOLdJFU4EhGQrZGVP19R61wGnQT+FrfRL/AFmCa0tk024himEBmGnSvLvXcoBx8hC56fLjvViLUtT1TwFfT3lybyRdWhSwuza/ZzcKJYtjhfruGfahLW39b2E3b+vI9Porj/Ht1LbRaYJ7q9s9GknYajc2RYSRrsOz5kBZVLYBI/rXN2p1LU10Wx/tPWV0u41S5jgufMeOea1EJK7mwGxuBAY84APvSWo2eh6xrWl+HbE3up3KWtu0gTeVJy56DABJJqXS9VsNasEvdNuo7m2fIDoe46gjqD7Gua8ewXv9naFFproLpNWtxFJOjSKpAblwCCR68isXWdPufD1ra/2pql3HZajfS3Os3unI8WxjGBGq7MsiZUDIOTjk80d/67B2/rud/d6na2V3a207ssl0XEWFJB2ruOfTgU6DUrK58oRXMbNND56JnDNHx820845HavPtGlvp59EkllvZ7ZL2+FjcXSt5r2/knYzEgHrnBPJGKo6JAreKvCWqapd6qLm70YIjmaXZJOCp2MBxyMkhuDjPajr/AF2YdP67nqVrcQXlvHd25DRzKGV9pBYduvNT15HFqckltoQ8R6vrdnZvYb4ZrVpQ0115jAh2UEkhduFbg5PWjUNd1I/Ey0itH1CEJqMVvPFLczEPCRy3khPKCHsxbdmnbWwHqWn6hb6nbtPbMzRrK8RJUj5kYq36g1arnvBqsuizhlKn7fdnBGP+W710NIApD0NLSHoaAPLfgD/yT65/7Cc38krb1O71K08bq2papf6fpbSRJYtBEjWspPDJMxUsrFuByByMc1ifAH/kn1z/ANhOb+SV2V/4Th1LVPtV1qupvamRJW07zh9nZlIKnG3djIBxuxntQtw6FFPHLPfRv/Y1yNFku/sSal5qYMu8p/q/vBN4xu/SmyeLbq+0zVLuLSLyHSYbedodRjnjDSGPIO1DkrkqdpIP0qzF4F0+LU1uRe6gbNLk3aaaZh9mWYsW3gY3feJOM4zziiLwRaQJf28ep6mLC7jljFj5y+TD5mdxQbc9SSMkgZ4FHQfUq3njiW2MxtNDur61sIEl1C4WZFMIZA+Ap5kIU5OMVH/wk5sNS1mdEuL/AM+5tIbC2R8b2khDAAtwoPJJ+tW73wFYXlxI66hqVtDcRJFeW9vOFju1Vdo38Zzt4O0jIq1feDdOvluv3tzA800M8ckDhWt5IlCo0fHHA6HI5NN2/r+vuJVzOfx28FhOLjRpYdXguY7VrF7mMLvdS6nzfu7SoPPqMYqTRfHB1CK2l1DTf7PjuFuCr/aVmXMJ+YZXjoGI9lNZPibwJO3h/wCz6f8AatUuJrtZ76W4uIxcXACFAAzoY8DI4K4xnHNSHwpq+o+C9O0nUVUSx3qMNsiBre2B5UlFVWYpuU7QAd1CGbOr6/cDwBLrEML2088C+UjNlozIQqk+/wAwNZWtz6jpniO2F7q2o6fosUcKW1zBGkkTyZwwuSwLDPygHgcnnNdP4i0n+1/Dd5psWEeSL9yegV1IKfhkCs+/8KDXZUn1DUdTihlRDc6bHcL9ncjHB+XOMjnBANGlw6amXFHrXiebVb6DxDdaWlleS2trb28cZTMfBaXcpLZbJwCOMVXsdZ1Xxk2k2MeoTaSJdLW/u5bRV8x2Z9gVC4IVcqxJwTyBW1f+CbW8vbmeHVdVsIbxi13a2k4SOckAEnKkqSAASpGam1HwfY3iWRsri70m4sofIt57BwjLFx8hDAqV4HBB6UlsDKQXUV8Rf2FNqtxPG2jSMZiFRy/mbQ/ygYYA4yMVr+FtRk1bwvpt9MczSwL5h9WHDH8wagGgHT91/az3V5qMNg9rEbmUEyEtvBY467vwA7Vd0DTBo2gWOnZDNbwqjMO7Y+Y/ic0+n9eYdf68jRooopAFFFFABRRRQAUUUUAFFFFABRRRQAV5XoP/ACcf4q/7BUP8oa9UryvQf+Tj/FX/AGCof5Q0AeK3X/I2eJv+wpN/6G1dZ4e8L2WqaDNql7d3kapdparHa24lYlgMHqOK5O6/5GzxN/2FJv8A0Nq7Dw/4xbw94ZltLR5475r+O4DJgI0YGCrc9/TFcU+X2j5j77Be3/sul7D4v0u/UrXngjVo9fv9L06Br/7G4V5YgAORkZyeD7VSsvCuu6iZxaaXcSGBzHIMAFXHVeep9hXYw+N9AhfVIIbe4itbq7W9id7SOco+BuUozY6jIOcjNJpPjnQbe/n1C9tJ3vWvzcCc20cjOmMAckCNvdRUqMOrNfrWPUH+7u0lbTrbrr+Wxyup6HDYeFNI1MNMLm8lnjmjfGF2NgYGM59c1e1PwxpmlaHY3c95qD3V7Zi5jSK1UxKT0Vm3ZHPtUXiTxFZ6votjZ26TLJBd3UzF1ABWR9y456461pal4q07UfDWn2C6lrFq1rZrBJaxIvkzOvOSd/64NL3dfl+RpzYq0G7/ABSv6XdujM7TfAOu3uqWdncWclmtzkiWUDCgDPIzn04681VXwX4glu7m3g0yWV7d9jlSuM4yAOeTjnArp5vHOi/2po9+ILu6u7W58ye6liSOR49u0Kdpw7D+8cdKZoPinwtokzutrdSSLe/aEnktY3dkx90AtiMg/wAQ5NPlhtf+tDP6zj0nLk1tordbvzvtb87bmA3gzU18JjX9v7vzmjaEgBlUcbuvrxjrVHUPDes6TaJd3+nTwQOQA7jjJGQD6H610EvivTJtKuIWjuRcR6w2p23yKUkBP3X5yv4ZqfxX40sNZ028hsRNG17KkssTWkSAFfWRSWc56E4qWo2ua06+N9ooyjo2+my0t+HX5Gda+E7P/hE4ddv765jS4Z0T7NbeasZX/nocjbk0y98Baza2WlTxw/aG1BfljTGUY5IXrzkAnNXfCnifS/Dlr5pn1WSZo3WawwhtpmOQCSTkDHsTUlp4v0uD/hGbtobr7XpBZJIVVfLdCSSVbOcjI4x+NVaD38jOVTHRqS5VdXfTydl0621u7/ecumhapJFDLHYzOk05toyozukHVR711KfD94dN0s6it5a313fNbvGqq+ECkgqo6nI9auW3jfQ9J/sxLCG/nS11CW6kM6IpZXUg4wTyM/pTbbxloGnLpEFqNSlhstSe8kedE3MrKRgAN6n+tEVDq+36f8EmtiMdP4IW36b/ABW9OnrfyOVTwtrF1Dc3Vlp9xPZwu6+btxkKeeM5OO+M4qvN4f1a30lNUmsZUsXwVmYDBB4Bx1wfWu1sfiBp8GmWiGOaC7smm8p0tIpd4diRhmOUPODgHNZOpeJtKvvB6afIl1daiqRpDNNEi/ZwDllDqcup7AjipcY20ZvDEYxztKGl7ddtde3Z3/C5U0vw3b3fhtNSuZpY5bnUY7G3C4xzy7Ed8Dp0rS1nwLZ2NpfTWmoXLtY3aWswuLcRhyxxmMgndijTLyD/AIV/ayk5bStZS4mQEbjGwHIH1GKl1jxxZ63BqcF59rkUXy3WmswBMQz8yNzwMdMZq7Qtr/Wi/wCCYSqYuVZ8jdlJ3+9W/DX53MvxX4c03w9dzWEF1qFxexOq5e1VYmyM8MGJJ5HapvEXggaHZWM8d6bhpJhbXa7MfZ5Sqtt688E/lWvq3i/Q9V8SW+pT6hrUtnHcpN/Z8kS+Um0fw/P1yPTuaqzeO7HUtP1i1vdLjtzdzLdQyWwYkyhs5fcx6gY4pWjqFOrjuWm7N2+Lbrp2W2+hSPhSxtPiMvhq6up3t2kWIToArbmQFeORjJArl7y1eyvri0l/1kEjRt9QcV6El7oviX4k2Wq6fcXiTvdRzSx3MSJHHHGuWO4Mf7vp3rhdcvF1HXtQvE+5PcSSL9CxIqZJJff+h04OrVlNRqXvyxvfvr+f6FCiiioPSCiiigAooooAKKKKACiiigAooooAKKKKACiiigAooooAKKKKACiiigDL1/8A5Bo/66r/AFr7Ni/1Kf7or4y1/wD5Bo/66r/WvsllZ7BkSXynaLCyY+4cdfwrtofAfBcSf778l+pPRXl2nXn/AAgtrfwXWnyf279nR/Oa9eWC/JkWMSncSUO5huGBgHjNdBPfavYXuhrrkenT3T3cqiSzEihUEDtwpb73y45yMehrfpc+fOuliSeF4ZVDRyKVZT0IPBFYmj+ENL0S7W5t2vZpI0McAuruSZYEOMrGGJCjgdPQVyWifEXWNTWa4k0sraS2M11bv9injWEou5VeRwFkz6pjp+NWrXxvrNnbfa9btLAwTaM+qwJZl9ybAuUYt1zvHIAx79aNtf66/wDBDf8Ar0PQapjS7Ua0dW2t9rNuLYtuONm7djHTOe9chqfifxHoHh+O71KHTZ7q8niitBYwzSCPeCTvQZZ8AcbcbvQVteEddvtc0eafUbN7e4gmaElreSASgAEOqSfMoOeh9DzR+gbnQBg2cEHBwcHpVWbTrafUrbUJFLT2yOkR3HC78bjj1wMZ+teV6mUvfCXhKa8sbzUE1HUpbi6tbNysk5ZJWx95c447jha0rXTr2WTQvDmtyXdvp9415OLRro+YY1I8qB5FOThWJIB7AZOKdgZ6JfWFvqMCw3CkqsiSqVOCrKQwIP1FWScDJ6V5Prcf9jWXijRdNuJ/7OtVsJYkadnNvI8wDIrEkgEBWxnv712eus3/AAmPhePcdjvdBlzw37ruO9FtA6nSAhgCCCDyCKWuY8Iy3B8Kz28BVpbO4ubWAycjCSMqZ9gAB+FUF8cT7I7h7aEWx04yuQTuF0FLeV9MA+9IDtqqXdla6hLbicb2tZlnRA3RwCFJH45HuK858Sarry22rpYvaWF/DPpv2iX94d5kwCow3ABwOOq57nNOvtR8QaL4k8S6lappkr2mnWk995ocCTashKxgH5c84LE444NPYD0+isLxBrj6b4cGoQSQRTS7FhE8byAs3QBIxudvRR19qq+DfEN74k0C5uLiKOG8t7iS2J8mSNWZcYYxv869eVPNLuHRM6VZEdmVXVipwwB6H3p1eR+DrzWdN0azhtYtHbWNdvro/a3icKREzljL826Rs8KARgfSt+Lxdrt8bfSbSDTYtaa6ubeWaUu1uBCFLMqghjncvy5455OKdgO9orjbrxVqVl/wkEU8Vl5+l6THeLsLFWlZZCRyclcoMdDzT18S6qPEWnQXMdna6bdRRBJJUkJnldNxVHHyqQR91hkjoaLBt/X9dzr6K5bWdZ1pvEQ0TQl09J47QXk0t+HKlSxUKoUg54OWPTjg1hjxtr+qrbto9ppsQfSBqUv2su20h2Uou3GQdvB/HnpS6X/r+tAPRaKpaPqH9raJY6j5fl/ardJtmc7dyg4z+NXabVnYE7q4Uh6GlpD0NIDy34A/8k+uf+wnN/JK6tvEuozeMZ9FsdPtXhtPLNy0915czK4zvjTadyjuSRyCK5T4A/8AJPrn/sJzfySui8QaDrWt61bDyNKitLeeOaHUVdxdwhWBZVGMfNgjO7GD0oW4PY6Bde0poo5BexlJLo2SHnmYEgp9cgj8KyNV8f6Bpumavdx3sdzJpaZmhjJzu6BQcY5PGegPWshfCfiBNQitxJpx0qHW/wC1Ek3uJmVmZihXG0EFuuefanL4R1y4t9fsZZrKy0++tJoILe3leVPMck+bhgPL68opIJOaOg9ObyNpvHfhqLTrG+uNVhhhvhmEvuGecEnjIAPGTgVan8R2FjcXxvr2zgtbZIWMhkOVEhIBbjABI4IJ75xXI+I/Cni7xBptrbm6tLdWsWt7iCC+liRJOQH3KmZVIwCjYH1q5e+DNQuobqMPakTRacgDE4/cPufPHQjp/Snpf5k62Ogg8X+H7nSbjVIdVt3srd/LllBPyN6Edcntxz2rM1Dx5psA0W9tb60k0m9nkinuWJ+TbGzYHcNkAYIzz0qvq/hjXJbrxBdaXdwQSX81q8eJWjZkjTa6lwpMZPZlyRWVp/gjxDpdtZywyWE95bapPf7bq4lkDh4tgUyFdxbP8RHv7Uhs69fEtleR6fPp15aXFteiXy33nc5RScKMdRg5BIxishvHUdh4aj1fUvsw/wCJUt+0MbMJGYkDAGCApJAyT1P41Hp3hHU4JtPu7mS0+0fbbu9u0iLbEaaMqFTIyQCRknGeTTV8F376elpJcQJnw8+lM6knEjY+YDHK/rQ+v9dGNdP66/5HQaR4o0jWrNLm0u0Ia3FyynIKpkgnkDgEEZ9qh1/xNHpPhyLVrSOO5S4eJIWkk8uIeYQFd2wdqcgk4rmtb0nVpbDw7az/AGeHUrknTLsWrM6G1ZcuQxAOQEB5HUkV2Osw3/8AZPk6Ta2E78Ibe9LLE6YwVyAcduxFOVuhK8zCuvHcWhSaPa+IooLW81GRk/0eVpo1UAkOG2gkE4GMA81vvr2lxxTSvexhIbkWkh5+WYkAJ9csv51yNp4P1vTrHSpbQ6eLm01KS7+x+Y628MciFDHG2CcLuyOACc9BRfeE/EEl7fW1vJpx0y61WHU/MkZxMpVoy0e0DH8GQ2e+Md6Fa/8AXl/wQ/r8/wDgGnr/AI40/Tr+DS7G9tZtTN7bwTW7EkqkjgN043AHOM8dxV6TxXpdhp895ql/aQRRXUltlHZsspI24xktjqADjnnvXOy+Ede+0vZRNpp0sayuqrM7P55zKHZCMYyOQGzyMDAqHVvAmrXKrc2tyouodSu7mOOO9ltt8cxH/LVAWVhgcYIPIpLb+vL/AII3v/Xn/wAA62fxXoNt9g83VbYf2hj7KQ2RID0Ix0GeMnipdZ1N7B9PggVGuL26WBA/QDBZz+CqfxxXIjwbrVjZ6Rb6T9itZbdSst4bqZpIw0hd1wwImU56PjB54roPE0TpqPh/UQCY7S/xLgdFkRo8/gWWnpf5i/yIdH8S6jrGvXtvFp9qunWk8ltI5uv9IR1/iaLbgK3b5s4INQp4ymbwJZ+IvsSeZcTRxGDzDhd0wjznHbOelM/sHWr7xha6newaTax2cjEXdo7+fcxlSBG4IAC8gnJbkcYqhB4R19bC38Nyy6d/YNvdLOtyrP8AaHjWXzVj2Y2g5wC27oOlJdLj6s1rHxNqmqeIdQsrPTrP7JYzPbyGW7KzhwuQ5j2/6skgA5z3xVXSNe8Xahr17plzpWjQLZFBPLHeSOQXTcpVTGN3bOSKfc6DrWo+LrPULmDSraGynMiXts7/AGmaPBHlMCAApyM/MRxwBWrY6dLpmveINVuHj+zXfkum0ksojjw2Rj+VHQOpa0DVP7Z0K0vygSSVMSIOiuCVYfgwNaVc/wCCrWW18KWnnqySTtJclGHK+Y7OB+AYV0FN7ggooopAFeV6D/ycf4q/7BUP8oa9UryvQf8Ak4/xV/2Cof5Q0AeK3X/I2eJv+wpN/wChtTqbdf8AI2eJv+wpN/6G1OrgrfGz9JyX/cKfo/zYUUUVkeoFFFFABRRRQAUUUUAFFFFABRRRQAUUUUAFFFFABRRRQAUUUUAFFFFABRRRQAUUUUAFFFFABRRRQAUUUUAFFFFABRRRQAUUUUAFFFFABRRRQBl6/wD8g0f9dV/rX2V5Uc9n5MqB45I9rqw4YEYINfGuv/8AINH/AF1X+tfZYkSG0EsjBY0j3Mx6AAcmu2h8B8FxJ/vvyX6mNY+CvDmnW13bW2kwCK8Ty5xIWk3r/dyxJC+w4qXT/Cmh6VFbx2dgsa20xniJkZirlSpbLEk/KSOaym8awXelyXsNrqllbpJAY7mezG24R5FUFMt0OR1wQDnFUovHNzcJ4iFzp97p8el3axR3JtlYMuUGMF+WO4nsNpB68V0K58+b1r4N8P2VxdT2+mRxvdI0cuGbG1vvBVzhQf8AZAq4ug6WhtyLKM/Z7U2cQOSFhOMpg9Qdo6+lZkvjbS4tc/swx3ZVZxavdrGPISY4xGWznPIHTGTjNW9I8SW+tX93bW1perHbuyfapIsRSMp2sFOc5B7ED2zSAgt/BHhu102506HSoltblg0sZdjkj7uCTlcdsEY7Vp6VpFholitnp1uIIAS23cWJJ7kkkk/U03VtXt9Gt4JrlZCs1xHbL5a5O52Crn2yay9R8a6bpr3iSw3kj2t3FZusMW8tJIoZQozk9QPrQBNpnhq1sra2gnRJlsbqWexOCDCH3cdeSA7D6Vd1fRNN16z+yapaJcwhtyhsgq3qrDBU+4Nck/jiTTvEOqNe2OrPZR2dtceRHahmtFYOXaTB4xgZAJPHAra1LxnYaXdWyTWt+9rP5eL6ODMCbyAuWzk5yOgOM84otcL9SwvhDQE0GbQ102IadOcyxBmzIcg5Zs7ieByTnijTvCejaOkP9n2fltbu8sJeaSTY7rtY5ZieQAKoyePdMi1aWxa01HbDeCymuhb/ALiKU42hmz3LAcA9ecVp654gttCjt/Nt7q6uLmQxwWtpHvlkIGTgZAwACSSRR5h5Emg6X/Y2jQWTSebIu55ZMY3yMxZjj3JNR/8ACM6N5TRCwj8trv7ay5PM2c7uv6dPauZ0bxwItFlub9L68urjU7qG0tYoQJiiOfl2naBtXrk1vWXi/Sr5Y2jeVI5LR7sPIm0BUbbIp9GU9RT8/wCu4eX9di3eeHtJ1CO/S7so5V1BUW6DE/vAv3e/GOxGKYPDWji3urcWSeVdW6Ws6lmO+JQQqk57An35rJufiDpNq0XmW1+UMUc1w6wgraI4ypl54yOcDOO9NTxUNNfV2vvtN2w1P7LZW1tEHkk/dI+1Rx/tHJP40vIDf1LRNN1fS/7Nv7VZrT5cRkkbdvQgg5BHqDmjSdF07QrVrXTLVbaF3MjKpJyxxk89zgVinx7pgsoJ/sepGaa6azNmLfM8cwQvsZc8cDqCRyOcc00+P9MFjazrZam81zcSWos1t8zpMilmRlzwcDrnHvjmgDRufCWg3ejppU+nRtZRyNLHHuYFHJJLKwO4Elj0PemXPg3w9daPb6VLpcP2K3bfDGhZCjdyGBDZOTk55zzVHTPH+lareWdvFaalEt27QpNPbFI1mUEtETn742npkcHmpLXx1pV5qf2OOK7CMZFgumiAhndASyoc5JG1uoAOOCaALF94J8N6kbc3ekQSfZ4Ps8fJAEf904PIGeM5x1FTf8Irof8AbEOrHT4zewKqxyFmIXAwDtzjIHGcZ96yrD4g6fqcYa107VczWj3Vp5tttF0FALLHk8sMjrjOeCaveCvENx4n8L2eqXVhLZzSoCyOm1W4B3JyTtOeM809QLOteF9F8RNC2q2Edw8OdjFmVgD1GVIJB9DxU40PTFmMqWUaObX7H8vAEOc7ABwBzVbVPEltpeq2mmm0vbq5uV37bWLf5aZALtyOMntk+1Ubjxzplvqclq1tftbxTi2m1BIM20UpIGxmznOSATjAJ5NJdgOhtLWCxs4bS2jEdvAgjjQdFUDAH5VNXMXHjG2km1G2tbXUdlqkytqK2u63SSNSWUEkZIx6YJGM0l741s9JsrG4urTUZbaeCOWS8jth5cQfGC/PvyF3Yo3DY6ikPQ1i6Fe3F1qOuxzyl0t77y4QQPlXyo2x+ZJ/Gto9DQB5b8Af+SfXP/YTm/klejQaraXOp3unxSE3NmEaZdpAUOCV56HgHpXnPwB/5J9c/wDYTm/klbdzfP4Z8aaxe3Wm6jc2+pwW/wBneytWmBdAylG2/dPIIJwOetJgdZpep2us6ZBqFk5e2nXdGxUqSM46HntTNH1e31uxa7tVkWNZpISJFwdyOUPfplTXA6F4Xuhf+GLHVYbtYbXSpJJUjldYxN5yMquVOCRk8Z7d6zdDsLiLWLAW1hrUGsDV55ZppFlW2+xmWQsOf3eCCMDG7ODVW1t/W4Pb+ux6/RXjmijW5fG8t0NNvrOKeG8S7jZblvmC/uw7yExueMqYwAM4ra8I6Pd6TqPhe4VdS33ulv8A2k1xLI4MirGUDBjhSMsB07ihK/8AXr/kD0Ov1LxVpOlalHp9zLMbhwGZYbd5REpOAzlQQgJB5OOlaVve211PcwwTK8ls4jmUdUYqGAP4EH8a4nxZPJZ6+bjRLfV49faNEQw2jSWt4oOQsrY2gDLfMSpGTjPSsK78OmzuPHUWnaXqC6nchbi3kjMpSWMiNmCMTt3bw3HXt0pLzDqet1lnXrUane2HlXLTWYhMmyIuD5pIXGMnjBzxx1rgtRvNT1l/EV9ptnrMNvLY2aorQvDK6CV/OEatghtmR2P6VUt7ApD4hk0XTtYt7KUad9mFwkwkYLKd+3f8+AOoPv2ppCb0PXKK8jWy8RH4mNLPJNHKNR3RyLbXLhrPPCbw3kBSvXI3A+9b/gxJIfFWrqtpqTpIGeW9vEmiJffxGVclGIB4ePAwMGktUN6HTX/iXTdMF+908ix2Cxm4kVCwUyHCrxyT0PToRVq41W0tdRtrCWQrcXMckka7SQVTG7noPvCuF1TTbzVNF8dWFvEZb5r9JY488ugSJlAz6hSB71fhvZPE/iuxv7TTtRt7Wws7hJnvbVoMySbAEUNgsRtOSOPejp/XYOpq6N450LXZvKtJ542MRmjNzbSQrKg6shcAMBxnHrSQeOdFubO5urcX80cAVv3dhMTKrHAaMbcuvuua8+8FQXqXGjB4tcvha2U0N5a39gY4rVCn3YWKruYlQuMtkdxXWeCprhdUmstPTVf+Eeitx5a6nbNE9vKGwI4ywDMm31zjAwadtQNCw+IGi6laSXdtHqH2aJlDzS2UkSDLhCdzgA4J5xyMH0rqa87t4ZbT4NanFdwyRSlLwBJFKtlpZNnB9SRj6iu/tRItpCsv+sEah/rjmgHuS0UUUgCiiigAooooAKKKKACvK9B/5OP8Vf8AYKh/lDXqleV6D/ycf4q/7BUP8oaAPFbr/kbPE3/YUm/9DanU26/5GzxN/wBhSb/0NqdXBW+Nn6Tkv+4U/R/mwooorI9QKKKKACiiigAooooAKKKKACiiigAooooAKKKKACiiigAooooAKKKKACiiigAooooAKKKKACiiigAooooAKKKKACiiigAooooAKKKKACiiigDL1/8A5Bo/66r/AFr7Hltor3TXtZ13RTQmNxnGVIwf518ca/8A8g0f9dV/rX2bGQsCEkABQST9K7aHwHwXEn++/JfqcnF4N1A6G+kXviGS6tUMItQbREMSROrAMQfnJCgZ4+lPu/Bcly+uRrqzpZ6rIkxgMAJilXZlg2ckEIOO2TWla+L/AA9fRXstrrFpMlipa5KSZ8tR3Pt79KksPE+hamt21jq1pOtnzcMkoIjGM5J9PfpXRd7nz9jnn+G9ifFr63G9ptkuRdSRy6fHJL5nH3Zj8yjIzjHGTginy+GtW0y+1TWrPUftWo3ERgtoltUiRSzDDS7T+8K/3jg4z61d0XxhaeIPElxZaZc2t3YR2STieJiTvLspU+2FB/Gi38XWVppMur63f29lZT3TpZmQ7S0anaD6knBb6EUlt/XoHX+vUv8AiDQ217RRZG7a2uEkjniuI0DbJUYMrbTwRkdKxofA0xd57zWXubmXUbfUJJfs6oC0SgbQAeAcfh71s3PirQLOG1muNWtEju13W7eYCJRkDK468sPzqzq+t6ZoNmLvVb6G0gLbQ8rYyfQetO9tQ30MHWfB17qWqajd2mvy2MWowR291Ctsr7o1DA7WJ+ViGPPb0NZusfC621TWEvF1ARwxiDy45LVZXh8rbgRyE5RSF5A6k5zXUX/irQdLsra8vdWtIba6x5EjSDEnuvqPekuvFegWOpwabdavZxXk4BjiaUZYHp9M9s9aFe4PUz5vByzWmo2/25gL3VE1Enyx8hUxnZ15/wBX196ueIdAm1eSxu7HUG0/ULGRnguPJEowy7WUqSMgj34IFPl8V6BBqq6XLq9ol80vkiBpAG34B249cEY9adP4o0K21qPR59WtI9Rkxtt2kG4k9B7E9h1pAcze/DG3vdKht5r9Li7hvJ7tJ7yySdCZjlw0ZwD7EYxir9x4Dt5tB03S47sW4s3O94LdY1ljfPmx7FwFDA446Y71pS+MfDdvftYza3YxXSs6tE8wUqV+8DnpinQeJtOv4dPudNvrO5tbu5NuJPOxlgrHaowct8vQ44yaaAwte+G1jrXiFtWV7RGlVFnS40+O4JCDA8tm+4ccdxwOKu33g153lubTVJLS+F+b62nEIcRMYhGVKk4ZSoPp1rWsfEmi6nqVzp1jqdtcXlt/roY3BZecH8jwfSq9/wCMfDul6rHpd7q9rDfSFVWBm+Ylug46E0gOa1HwhqdvLpBs9QuJdQl1Rry81EQphW8hkB8voE4Vcfr3rX0/wYbOfTrqbU5Li7t7ya9uJTEF+0SSRlDwD8gAIwOela0PiPRrnWpdHh1O2k1GIZe3WQFxjr+I7jtTLLxToWo6rNpdnq1pPfQ53wpICwx1+uO+OlNMP6/r7zPg8HLDHYJ9uZvseqS6iD5Y+cvv+TrxjzOvtWXpXwysdI1t763ltPJzK0S/2fGJ1Lg5zN95gNxx0PTmtqHx14XuLq5todcs5JrWN5ZlV87EX7zE9MD1p83jTw1b6aNRl1qzWzMphWbzPlZx1A9ce1Lp/XoBBYeEEsU8Pqb1pBo9pJaj93jzgyquevH3ffrUWi6Pq/h2HSdFt737XYwO5kmkgCbIAuEj4PLbiDu7gHir9/4v8O6WIzfazZwCSNZULyj5kY4Vh6gkdaoXnjfTtL8SzWOp31la2P2OGeGd5MGRnZhgc4IwoOfend3F0JvE3hefxFcWhGqG1t4WDMi2ytJkHOY5D80Z4wSM8VTm8DSy3lzEutTJol1d/bJ9P8hSWk3ByBL1CFgCRj15ron1jTo47x3vIQtmoa4Jb/VgruBP1HNXQQyhh0IyKS0HucqnhC9hk1G2g12RNIvPPb7EbZSUeUHcfMzkruYsBj8cVka58LItaeAyaqAkVnDbYls0lZDH0aJif3ee+OvrXoVFAGfpuljTrrUZxMZPttx55BXGz5FTHv8Adz+NXz0NLSHoaAPLfgD/AMk+uf8AsJzfySvU68s+AP8AyT65/wCwnN/JK9ToAKKKKACiiigAooooAKKKKACiiigCBLO3jvZbxIgtxKipI4P3gucZ+mTU9FFABRRRQBBd2VvfwrDdRCWNXWQKem5SCD74IBqeiigAooooAKKKKACiiigAooooAK8r0H/k4/xV/wBgqH+UNeqV5XoP/Jx/ir/sFQ/yhoA8Vuv+Rs8Tf9hSb/0NqdUV7Esni3xKSzjGpzfdcj+NvStPTPCuq6zC82m2N7dRo21mjdiAfTrXDVV5s/RMpqOnl9Nysl5u3VlGirEvh++ht7i4ltbxIraQRTOzMBG/9088GksdCudSju3tFldbSEzzHzyNqDqeTz17VnY9L2ztzaW9f+AQUUyOy86VIo/OaR2CqokbJJ6DrV278N6jY6hFYXVneRXcuPLhZm3Pk4GBnnmiw3Vadna/r/wCrRUl/ot1pV21rfw3NvOoBMckjAgHp3qt9nT+/L/39b/GloOM5yV0k16/8AloqL7On9+X/v63+NH2dP78v/f1v8aNB3qdl9//AACWiovs6f35f+/rf40fZ0/vy/8Af1v8aNAvU7L7/wDgEtFRfZ0/vy/9/W/xo+zp/fl/7+t/jRoF6nZff/wCWiki0+S43+SlzJ5al32O52qOpOOg96m07RbnVr+KysY55riU/Kiyn6nqeBTtcmVSUU27aef/AACKirur+Gb7Q2hF/HIizqWidLnzEcDg4ZWI4qt/Y1yNNGo+Tc/YzJ5Qm8xtu/Gduc9cUWQo1uaKkrWfn/wCOiovs6f35f8Av63+NH2dP78v/f1v8aWhd6nZff8A8AloqL7On9+X/v63+NH2dP78v/f1v8aNAvU7L7/+AS0VF9nT+/L/AN/W/wAaPs6f35f+/rf40aBep2X3/wDAJaKi+zp/fl/7+t/jWja+GNQvbGO8treeSGW4+zR7Zjl5MZ2gZyeKdrkzquCvKy+f/AKdFaF54Q1nT5LeO702/ha4fy4gzN87eg56+1Qz+G9RtdTj02ezvI72TGyAs25s9MDNFiViFLZr7/8AgFWirs3hfVLdrpZrG9Q2mz7QGdv3e/7uee9LL4U1aHUV0+SwvkvGjMiwlm3FRnJ69OD+VFg+sLuvv/4BRoqe80K5sLWzubhJVhvIzJA4nJDgHB6Hgg9jVP7On9+X/v63+NKyLjOUleKT+f8AwCWiovs6f35f+/rf40fZ0/vy/wDf1v8AGjQd6nZff/wCWiovs6f35f8Av63+NH2dP78v/f1v8aNAvU7L7/8AgEtFRfZ0/vy/9/W/xo+zp/fl/wC/rf40aBep2X3/APAJaKi+zp/fl/7+t/jR9nT+/L/39b/GjQL1Oy+//gEtFRfZ0/vy/wDf1v8AGj7On9+X/v63+NGgXqdl9/8AwCWiovs6f35f+/rf40fZ0/vy/wDf1v8AGjQL1Oy+/wD4BQ1//kGj/rqv9a+yJElk05khdUlaIhHZdwVscEjvz2r4z12FU04ENIf3q/ecn19a+u4vD1oYkP2rVPuj/mJT/wDxddlD4D4XiJv67r2X6nBWngLxPImry6jcRS3F3o0unoZL1pgZCQQwBRRGh5+UA4rc1jwVd6k91HC1tBFLoiWCccCRZNwBUD7nb6E10n/CPWn/AD9ap/4Mp/8A4uj/AIR60/5+tU/8GU//AMXXRf8Ar7/8zwP6/L/I5Oew8SQ3OoatdWVlBd31jDp0MNhI0hjcyEb2YqOAGznHAGK1NU8P6jY32jahoEFnctptq9mLW7lMY2Nt+ZXCthhs545BNbH/AAj1p/z9ap/4Mp//AIuj/hHrT/n61T/wZT//ABdL+v6/EDn9C8H3ml6no1zcNayC1ivGm8sEBJJ5FfEYI+6PmHb9al8ceGNR1ufTL/S55FuLEyDyo71rUuHABIkVWIIx0xyCa2/+EetP+frVP/BlP/8AF0f8I9af8/Wqf+DKf/4ugDlbXwpreg/2VcaTbafdSQ2clnNb3l05Cb5PMLrJtJbngggZ46U3UvCWvTHWtNt00x9P1uVZZ7qR2Ett8iqVVNuHxtyvIxmus/4R60/5+tU/8GU//wAXR/wj1p/z9ap/4Mp//i6dwOcvvB99cWXiKOMW3nahqVvcwuzc+XH5X3jjr8jY+vvVe+8Ja5PJqmkxLpx0rUtQF898zsLiL5lYqE24LDbgNuGBjjiur/4R60/5+tU/8GU//wAXR/wj1p/z9ap/4Mp//i6E7f16f5Ac3c+Dbye2uo2jtGabxFHqfzHOYVZTzx97APH61KPCmoDWZboGARPro1AYc58r7P5Z7fe3dv1rf/4R60/5+tU/8GU//wAXR/wj1p/z9ap/4Mp//i6X9fl/kH9fn/mZfhDS9b0a3h0u+tdNFlZRmOC6gkYyzZOclSoCEjrycmuHl1CSH4nXFu7NNbnVElXTo5tkrSbVUTeX5ZLKOufMAIGccYr0z/hHrT/n61T/AMGU/wD8XR/wj1p/z9an/wCDKf8A+Lpp63B7WOL0b4f6lp/iON7ieWawt7ma5hmOpSEAvu6QbNob5yCdxz1xUtj4X120tdKs76HT1sNAWSSGe2Znmu/3bKAU2jbndlhuOTXX/wDCPWn/AD9ap/4Mp/8A4uj/AIR60/5+tU/8GU//AMXS6WDrc8m8Jrd67pup6Osi3l1NpD2kEi3O+OzXAxFIvlJsJJ7lz8pGeK7vxT4e16/stLtdHuEhghiMVxFHcm2bkAKwkVGO0YOVAGcjnit7/hHrX/n61P8A8GU//wAXR/wj1p/z9ap/4Mp//i6b1BaM88sdF13SdYs9JsrXTbq8t/DUVpN9pkZYx+8cEqwU5HqCBn2rdg8EXVrb3durW8wPh6PSoZX+8ZFDgk8cKdw/yK6b/hHrT/n61T/wZT//ABdH/CPWn/P1qn/gyn/+Lobvv/W/+YLR3/rp/kcldaFcprXhzSwyFLiyjTVEXJBW22spz7udvPUGu4s2vzJdfbUgVBMRbGJiS0eBgtno2c9Paqn/AAj1p/z9ap/4Mp//AIuj/hHrT/n61T/wZT//ABdDdwsa1FZP/CPWn/P1qn/gyn/+Lo/4R60/5+tU/wDBlP8A/F0gNakPQ1lf8I9af8/Wqf8Agyn/APi6P+EdtMf8fWqf+DKf/wCLoA4L4A/8k+uf+wnN/JK9TrmtJ8CaHoViLPTFvrWDdvZYr+ZQzEAFjhupwKv/APCPWn/P1qn/AIMp/wD4ugDWorJ/4R60/wCfrVP/AAZT/wDxdH/CPWn/AD9ap/4Mp/8A4ugDWorJ/wCEetP+frVP/BlP/wDF0f8ACPWn/P1qn/gyn/8Ai6ANaisn/hHrT/n61T/wZT//ABdH/CPWn/P1qn/gyn/+LoA1qKyf+EetP+frVP8AwZT/APxdH/CPWn/P1qn/AIMp/wD4ugDWorJ/4R60/wCfrVP/AAZT/wDxdH/CPWn/AD9ap/4Mp/8A4ugDWorJ/wCEetP+frVP/BlP/wDF0f8ACPWn/P1qn/gyn/8Ai6ANaisn/hHrT/n61T/wZT//ABdH/CPWn/P1qn/gyn/+LoA1qKyf+EetP+frVP8AwZT/APxdH/CPWn/P1qn/AIMp/wD4ugDWorJ/4R60/wCfrVP/AAZT/wDxdH/CPWn/AD9ap/4Mp/8A4ugDWorJ/wCEetP+frVP/BlP/wDF0f8ACPWn/P1qn/gyn/8Ai6ANaisn/hHrT/n61T/wZT//ABdH/CPWn/P1qn/gyn/+LoA1qKyf+EetP+frVP8AwZT/APxdH/CPWn/P1qn/AIMp/wD4ugDWryvQf+Tj/FX/AGCof5Q133/CPWn/AD9ap/4Mp/8A4uvO/C9slp+0P4ohjeV1XS4sGWVpG6Q9WYkmgDxu6/5GzxN/2FJv/Q2r0fwjPptv4CuG1WKSS1/tiHcI5djLwPm9wPTj615xdf8AI2eJv+wpN/6G1Oz2zXFOXLUbP0DL8MsRltKDduv3Nnruq2RnutYfU7WO8mfWrYKkb7BLEV4AJOORjqetW49N02z1fUvtEUNlY3OjyNNFBB5MsUfmLw6ZI3Adx1xXjGT6mjk56+9Sqi7f1Y0eVT5eX2ll6ennpsdhrtn9h+IttClpa21sJ4TbC2HyPFuG1s9ye59a77VLqznu9S165kT7V4cnuEjU/wDLTeAYvyYmvEMn1oz70lOyaNauW+1ULz1irbb9+vVXX4nsk+mJqviq/u5o7O5aGys8pLb/AGhzuXkqm5Rj1JPFUNT0/R9EbxLPb6TYT/Z762SBJ03qiuoLYGenJ4ryvJ9aMn1puon0Ihlc4tJ1NEkrWttbz8vxPYrXwtpkXijWRDZ2ElpHdwp5L2/nsisoZsAuAicn5ucYqbT/AA1pFmt9OmiwXkMeoXKPGbZriRkUfIqY4TB9eorxfJ9TXRaZ411XSrG2tIY7OQWrM9tJNAHeEt1Kmmpx6owr5ZiuX3Kt9l22Vu/c7iw0bQpPC1tdPpaTpPbzPdvFbKWhl548wuPK29lxzTdMstGxpFjNomnSrPoZvJZXQ+Y0i5xyDx057nNeUyyyTyySyuWeRizse5PJNNyfU1POuxv/AGZNp3qvW766b+fT9D1fTtJ0LU7/AES8uLCzhmutLlmFtFH+7kmVsL8m4ZOM8ZGcUlzYaNa3OqXP9iQie30cTtBc24jTzQ+AwjDHbkds/wA68oyaXJ9TQ5q2w/7MnzX9q7dvnfv8j2PTUtrTWLhdO06xWbUvDguPs4jG15T1RRn7p7r3xXI/D5NvjK4uHxHd20MzxWaEIJ5OnlDPAHJ/KuKyfU0lDnqmVHLXGnOHPfmSV7dvn2/4c9X8d6LFP4ZGoxxSRNbJGIdNXan2CNs79yjrlsc+9UvDEMF14L0K2uUSSGTxEqyRvyGUp0I9K81yfWlyfWjnXNe39XCOXSVBUXPZ3Tt5W7/O/wCup6oljpGoQpcnw/aE2uuPaC3tcRmaIKTg5PzHIz156Ul74btZdT1ezisrF7yXSRNaW8UIidH39Cm47Xx6GvLMn1oyc5yc0cytZr+rW/4Iv7NqJ3jUf4979z1q70nSdJt76c6Rp8s1poltMI5FDL524hmODyc9fXFN0Tw9YXXhQ3N3ZafItxYzzh4LblJBkgGUv8rD+4FxgV5Pk+tGT60c67E/2ZU5Le1d7p39Fa2/zPVIrDR3gsNObSLA/afD5u5LgJ+980KcEHPHT8aq3ejWKW+jRppVj/YE0Vs1xquQJQ7MN/z569tuOBXmuT6mjk8c/SnzrsUsumndVH+P3779unkej/EDS9LsdIJh0z7LcLebIJY7dYUeLB44djJ0zuwKsaDhdO+H/lnEZv5zJ6b9w6/hXmBz0OePWr51m6OgrozGNrVZ/tCZX5kbGDg+h9KSmk7+n6BLL5+wjS572b19Ytfhe56dNLb3FvZ/2VGYraLxKPt8ckm9hJvwrg9lPpjvVzU7yzf+0PE0sifbtCkurJFJ5dmbER/Dca8VyfWjJ9aaqWX9eX+Rn/Y6unz/AIdHum79Vp93Y9i11gW8aZcEmPTuc9fu1prcw6p431FJZVW70gzGMk/fgki5H/AX5/4FXheT6mjJ9aHVv0J/sZctufW1tvKMe/aL+/yOv1TB+FugmQnzBe3Ajz/c7/riuPrQvtYu9QsLCymKC3sYykKIuOpySfUn1rPAJ6DNQ3dnp4alKnBqXVt/e2woooqToCiiigAoowR1FFABRRRQAUUUUAFFFFAGXr//ACDR/wBdV/rX2bF/qU/3RXxlr/8AyDR/11X+tfZYkSK0EkjBURNzMegAHJrtofAfBcSf778l+pLkZxnpRXl3hrXiPFo1KTTNXtxrXmCWa4tykEhXLW+xs8nywR0Gc0apqviTVvhvq2s/2zp0EV1p73EEFvA3m26jqu/fyccE4G01v0ueAld2PUaK4q117UrDU4NMv7+0n26G9604i8sPIr4yBuOAARkZ9657W/iFrFl4d03ULSWKS6Gmx393bx2DSghh1d94ESHBAPzH2ptf19/+Qlr/AF6f5nq1FcQ+saxqGsa7CJLJdLsLRJHgeAu8xkgLbd24AAH2OelYGrePNT0rTNLm08wsIbG1murWLT2dF8wDAaTeBEuPu4DHjmi2tg6XPU0ljkd0SRGaM4dVYEqcZwfTinZGSMjI6iue8P4/4SDxOfW8jP8A5Ajrj7ZrbwRqN5d3NjBf3lxb3d1bapbzFpLlUzIUmX2GAGGRx2pBvsepZA6miuDkvtZi0vT7jVL3SdRa51CyaIQWxAgEjgHGWOcZ+VuO/FU9G8b6/qXimOM6dP8A2XLeS2hBsiqxBCwD+cX+Y5UZXaOvtTt0C+lz0iivOdB8V+Ipv7DvtTksZrLVFuEFvbwMskZjV2DbixySExjAxS/8Jbr1n4Nm8Tz3GnXiXNvHNa2VvC26Au6qAx3fOBu54XkYpAei0xZY2kdFdS6Y3KDyuemfSuW8E63rOqrfwaxazI9syeVPNafZWlVgTzHvbGCOueeKyDq8ln4T1++VJpL691We1iSBN8hO/wApQo7kIuce1AHoYIIyDkUgYHOCDjrXlEWrNY+BNX0q1g1LS7ezuIVT7Yhimhs5ZAGYck4X94N2eMV0Go+C9BTQ7qy0A2Wn3F2I2P707LkBw22TBywfG0sOSCetMDt8gjIIx600zRBkUyIGkzsBYZbHXHrXlsb6bcJpHh+TT49K0v8AtSa11G1iuCYHmWLeiK4xlGJB28cjBHWt/WdN0rw9o9kdEgit1ttWtmEUDcKzuqMAM/LlWPAosB21FFFIAooooAKKKKACiiigAooooAKKKKACiiigAooooAKKKKACiiigAooooAKKKKACiiigAooooAKKKKACiiigAooooAK8r0H/AJOP8Vf9gqH+UNeqV5XoP/Jx/ir/ALBUP8oaAPFbr/kbPE3/AGFJv/Q2r03wHBE3hG4kE1jazvqkUSz3dssoIIHycg4z+H1FeX3soj8W+JQVc51Ob7qE/wAbelXYtfvINKk0yOSZbSSZZ2QQn746HOM1xyfLUbPu8HTVfLKVNSSf/BZ6Lqml2FymuoI4tLs/7ZhgbfAu6IEfMwPUDgnA45q3o/hOKy1PWNNsXm8u90mRYp7ooUbMiqGVkJBXofUV5/L471yeV5ZLqUySTRzuwtQNzoMKT8vp+fekn8ca1cGQvcyBZLc2pRLUIojJyQoCgLyOo5qU49v6sU8NiOTkVRJadb9vLXbqXLzS7PS/HEGmW5nljguo4pDcoFLtuG7j+6e2e1eia1oWmX3iGPW0tIIrHSZJ01CJEAU+UN6ZA/vZAryO98S32o6lDqN3JLJdwhAsv2fB+X7pOByfc1Yl8ZavPBqUL3M5j1JxJdKLfHmMPw4/DFKLSVrG1ehVqOElUSaVnr33/DVedjvdb8N2et+LrqRrWeG2jtLZ2WzWKNFZ1/iZyFH06ms248EaRpkmtNqN/emHT7qGBfs8alnEgyM54BGf0rmo/HmuRzzTLdSFpo0jkD2gZWCfc+UrjI9etQXfjDVb9btbm4mcXciSz/6NjeyDCnheMe1NuO9iKVLFQtD2qUUktHrpa/T1Owt/h5bDX9RsLiW+kgt7iOGOeLykX5wDli7DJGR8q5JqfT/hvp7Nc/b7288qK8mtzNAqKkSxjO6Qt0z7VyS/EHX0ubicXchkuHWSTdaKw3qMBgCuFIAHIxXRaZ8S9PXTI4tXsLy6uFnlmmAtY3juC/ruXKf8BoSh2Mq7x8Y3U09tvTV6rv8A8HQktvh/p02jQXcupSQSXcD3EDSSRKiKPuKwLBmJHdRgUlh4G0S5h0+KbUb+O8u9N+3/ACxK0aAdR6nvj6Vyo8bapHatZwO0dqC4ijNqHMKtnKozKWUc9jUUXjHVoZbeRJ5Q1vamziP2b7sR6r93369aXu9jfkxbT/fLrbX1t09DrrbwBYahe2ElnfXI065sHvW81UWUBTt2g528kjknApH8D6NDcXkkmp3Bs4NPF6RE0ckiHdgo20lSfcGuTt/GWr2rWRhuZk+xRNDCPs+QEY5KkbfmB980TeMdUnNyWlZRc2/2aRY7QIvl5ztACgDn0ofLbRD5MXzfxlb8d/Tsd3pvhXQLC91FbkXN3ay6J9vty6JviU9fbeOMdutc/wCBobWfWNWBhEsK6bcvGJlDEYHB9M/SseHxtrMF3DdR3MolhtRZrm1BHkj+Egrgj61SsvEF3p91cXNq0kctxG8UpFvwVf7wxjA/Ci6vdLv+o40avJNTqJuSXXt8jtW8D6R9lWJL+9/tF9I/tNQY18oYXJUnrz2psPgfTbm30WS2vLq4S9mhjnuIvLMcZfOVxncrDj7wwa5X/hMNV81ZfPl3rZ/YQfs3/LHGNv3f161I/jfWntoLf7VMkcDo6eXbBGLJwpYhcsRjvmn7vb+r/wCQuTF20qr7/wDgHQ2fgizuYY3a7uAW1z+zMAD7nPzfX9KdaeENHvdZv7a2k1Wa1sWEMs2IYx5m4qTudgAOOB1NYVx8QdfumhaW7kPk3C3MYW0VQJB0bAXryfrVWx8Y6rp0t5JbTyA3j+ZOr2odWbOQ2GUgEE9RSXLpoPlxbTftFfprpv6djrJ/BGkaa+rtqV/emKxvYrZPs8a7nDqCM56EZ/Sm3/gjStCXUbnV9QvDaQXq2kP2WJS5JUNubJxgA9B1rlbvxhqt8t0tzPM4upknm/0bG50GFPC8YAqynj/Xkurq4F3Iz3Tq8oe0VlLKAAwUrgEADkUvd7CUMXpeqvPX02006/1t0tt8PrF9Ct7q41Nori6tWuYmZ4ljUfwqVLbySO4GBUPw1jjhudV1O6mS0s4LXyXvT9+3eQgKycHnPeuaTxrrEen/AGEXEjQhWVS9oGdA33grldwB9jVXSfEl9okkrWEksYmXZKjW+9HHoVYEGmmlK6Q5Uq9SjUp1KifM9PS/p29Udp8TNNuVurfVJxFGjYtYTvDSXKoufPYjg5yKtStFZfDbRZIr3T7GWeK4DiayEr3GG4AbYdp5xnI6j0ritT8Z6xrNobXULmaeDeHVDbABCBgbcL8o9hxVK5167vNOs9PneZ7Wz3eQnkEbNxyecZP40m97dRU8PJ0aVOpJe69bdrO268+p6JrHhnTJpr+91G4mig0+wtJNtnAil9+RjHTPTmqY8A2ia9eWrS381lFHDJHLGIkwJBkb2dgoI9B1rk7nxjq13DdQz3ErR3UUcMw+zY3JH9wfd4xU6ePtdjnmlF1IWmREcNaKykJ9w4K4yPXrVNxbvb+tf+ATGli4QtGqtrb6fZ8v8X3o6ebwLo+m/wBoNqWoXpjttRSzT7PGpLB1BBOemM8/Sqt14N0rRo9TudXv7w2ttqH2GH7LEpdjtDbmycYwelc3d+MtXvkmS5uJXE1wtzJ/o2MyKAAeF9AOKmi8e65DcXc63Uhe7kEswe0VlLjowBXAPA5FL3exUYYtLWqn319NtNOp09v8PrFtBt7u41Jobi6tWuYmZ4ljUdVUqW3kkdwMCs7wePs3h7xVqSAefDYrDGe6+Y20kfhWLH411iPTxZC4kaEKyqXtAzoG+8FcruUHPY0vh/xHbaXbataXdtcy22oWhhIjiOVfOUbn0NGl9F0Y5Rreymqk1K7TVu3Nd/geoLa2a6BbK8VlPCnh5biTT1tV8+RsY80PjPHfnPHSqlxoNtr/AIL0rSrO1hTVFsbe8jkSMBpAWKPk9+CD+FebxeM9XhvLS6S5mE1pbfZYT9myBFyNpG3B696fb+N9Ztbq1uYLqaOW1tzbQkW33Yz/AA428/jVuabd1/WpyrA1o6wqK6d1r118vx3+5HqN1baTLq/hSK0sbb7PHqM1oSIl/eiNQuW45yQTzWTcmCx8EW0sV5p2nyS3d2jGeyErTAOcKDsbbj8K8/t/F2qWq2KwzzAWMrzW+bfOx2+8eRzn3qC88RXt/Yw2VzJM9vDI8saeRjDOcscgZ5NKU7p6f1p/ky6eBacVKasn3v1l3Vuq/qx0vi8C58PeFdScDz5rJoZD3by22gn8K5CtbxB4jttUt9JtLS2uYrbT7QQgSRnLOTl249TWH9oX+5N/36b/AArOSvJtHp4OUYUVGTtq/uu7fgTUVD9oX+5N/wB+m/wo+0L/AHJv+/Tf4VNmdPtafdE1FQ/aF/uTf9+m/wAKPtC/3Jv+/Tf4UWYe1p90TUVD9oX+5N/36b/Cj7Qv9yb/AL9N/hRZh7Wn3RR1/wD5Bo/66r/WvsloIrqxNvPGskMsex0YcMpGCDXxlrsyvpwAWQfvV+8hHrX13H4htREg+yap90f8w6f/AOJrtoL3D4TiOSljLp9F+poy2FpPBDDLbxtHC6vEpXhGX7pHpiqNt4Y0KzuLy4ttIsopb1StyyQqDKD1DeoPek/4SK1/59NU/wDBdP8A/E0f8JFa/wDPpqn/AILp/wD4mtjwRj+EfDstpZWsmi2LwWOfs0bQgiLPXb9aLrwh4cvhai70SxnFrF5MAkhDeWmMbR7U/wD4SK1/59NU/wDBdP8A/E0f8JFa/wDPpqn/AILp/wD4mgC4ml2Mb3LJaRK10ipOQv8ArFUbQD64HFULnwh4cvZLeS60Sxme3iEETPCCUQdFHsO3pT/+Eitf+fTVP/BdP/8AE0f8JFa/8+mqf+C6f/4mgDRhtLeCWeWKFEknYNKyjlyAACfwAH4Vn2HhjQdKuri6sNIsrae4yJZIoVBcHqD7e1J/wkVr/wA+mqf+C6f/AOJo/wCEitf+fTVP/BdP/wDE0AJZeFNA06J4rLR7O3R5luGWOIKDIpyrfUHp6VInhvRI9abWU0q0XUnHzXQiG8/j6+9M/wCEitf+fTVP/BdP/wDE0f8ACRWv/Ppqn/gun/8AiaALMOi6ZbJZpDYwRrZFmtgqY8osCDt9M5P51WtvC2gWcl69to9jE16CLnbAo80HqG45HtR/wkVr/wA+mqf+C6f/AOJo/wCEitf+fTVP/BdP/wDE0AT6RoelaDbNb6Tp9vZQs25kgjCgn1PrUFnoFtaX1zcEJIsl0buFWTmGRk2uQffk/iaP+Eitf+fTVP8AwXT/APxNH/CRWv8Az6ap/wCC6f8A+JoAvSWFpLctcSW0TzPD5DMyglo852n1Ge1ZMPgjwtBZ3VpFoGnpb3RBnjEC4fHIzVj/AISK1/59NU/8F0//AMTR/wAJFa/8+mqf+C6f/wCJoAePDeiLov8AYw0qz/s0jH2XyR5f5evvVUeE9Nt4NPtNPt4LGxtLoXRt4IgokcA7c/QkH8BU/wDwkVr/AM+mqf8Agun/APiaP+Eitf8An01T/wAF0/8A8TQBr0Vkf8JFa/8APpqn/gun/wDiaP8AhIrX/n01T/wXT/8AxNAGvRWR/wAJFa/8+mqf+C6f/wCJo/4SK1/59NU/8F0//wATQBr0Vkf8JFa/8+mqf+C6f/4mj/hIrX/n01T/AMF0/wD8TQBr0Vkf8JFa/wDPpqn/AILp/wD4mj/hIrX/AJ9NU/8ABdP/APE0Aa9Fc3pfjnQ9btTdaU97e26uYzJBYTMoYdRnZ15FXf8AhIrX/n01T/wXT/8AxNAGvRWR/wAJFa/8+mqf+C6f/wCJo/4SK1/59NU/8F0//wATQBr0Vkf8JFa/8+mqf+C6f/4mj/hIrX/n01T/AMF0/wD8TQBr0Vkf8JFa/wDPpqn/AILp/wD4mj/hIrX/AJ9NU/8ABdP/APE0Aa9FZH/CRWv/AD6ap/4Lp/8A4mj/AISK1/59NU/8F0//AMTQBr0Vkf8ACRWv/Ppqn/gun/8AiaP+Eitf+fTVP/BdP/8AE0Aa9FZH/CRWv/Ppqn/gun/+Jo/4SK1/59NU/wDBdP8A/E0Aa9FZH/CRWv8Az6ap/wCC6f8A+Jo/4SK1/wCfTVP/AAXT/wDxNAGvRWR/wkVr/wA+mqf+C6f/AOJo/wCEitf+fTVP/BdP/wDE0Aa9FZH/AAkVr/z6ap/4Lp//AImj/hIrX/n01T/wXT//ABNAGvRWR/wkVr/z6ap/4Lp//iaP+Eitf+fTVP8AwXT/APxNAGvRWR/wkVr/AM+mqf8Agun/APiaP+Eitf8An01T/wAF0/8A8TQBr0Vkf8JFa/8APpqn/gun/wDiaP8AhIrX/n01T/wXT/8AxNAGvXleg/8AJx/ir/sFQ/yhrvf+Eitf+fTVP/BdP/8AE1554XuUu/2h/FEyJMitpcWFmiaNukPVWAIoA8buv+Rs8Tf9hSb/ANDatHTtE1TVxIdO0+5uhH98wxlgv5VnXX/I2eJv+wpN/wChtXo/gSK61DRP7JutKuZtImvPMF9azbHtZQB8zc9AOef1rinHmqNH32CxEsPldOpG3z9X5q/pc87ZWRirAqwOCCOQaSvV9I8KWF9J4feC1h1C3S+u4r+64PmKGIjL89+3rU2ieHrGWw0h08PWd3DPeXMV7PJnMUSucHrxgd/bHepVJ/18v8zonnFKN9Hp6f3u/wDh/FHkVXLjS7200+0vp4Cltd7vIfcPn2nB46jn1r1XSvDelyWmim30O0vbG4luUu72QnKRK7bWzkY4H3vbFVoLfSrjSvC+l3aRzWl4t7bQTP1jYv8Au3HvkD86Xs2TLN4uVox2bv6JS89/d2fQ8nrTHhzWjYpff2Xdi0fG2YxEIcnAOfTPetrxXaaZo2vabpKQR/6DFEt9KnWWQ4L/AKcVu+LtN1y58XyatbebLor+U0U8UmIfJ+UbeuOv8NChf7zoljm+RxslJN6/KyXm73/Q8+v7C50u+msryLyriFtsiZBwfqOKjtraa8uY7e2ieWaRtqRoMlj6AV6t4nsrDWrjxPv0+0hurG+tkjucsrPvIDeYc9Pp0rQuPC2nWsumSNYW8NxHq8UG63geENGQcjJYlx/tcU1TbZy/2zFU1zR95/nZP7tTxeaGW3nkgmjaOWNirowwVI6g1LZWN3qV0trZW8lxO+Ssca5Y4GTxXqNtp+kJPpkc+jWdy2oaxdW0sswYsEDnGDnr7n0rnvBEK2fxLkggJCw/akQk8gBHA/lSUNUn/Wl/1N1mPNSqSjHWKb12drr80crDo2pXGpPp0NhcSXqEh4FjJdcdciqksUkEzwyoySIxV1YYKkdQa9q0y4tUuNM8TxMpvdee1s2UdVZT++P47BVfQvDNlqOo3k19ZWdzDc6nco7eQ0kigE4DPuAj56cHOafsney/rb/M5v7Z5OZ1I2SXzv1+5po8aor1TRdL0ZYvDFlNo1ncHU5bqKeeQHeFRmC4IPXpz7VP4b8JafNoY+12NpPFNHckSrC7SKVJC7pd2Ebj7oU5pezZvPN6UE3KL0f36yX/ALazySivWLvQ9L0zwUlz/Y0Enm2ETLN9mkkkSR/vu0n3doByAOhp/iTw9oFlpsiQaZ+6SS3+yXUduQrhmAbdKXIk3AnoBim6TQo5xSlJJRert+X+Z5JRXrGsW+iWMfiZ4vDmmk6RcwLBuD4bzOG3/NyPQdKsReGNCh1zxEIdPSeW3mg8q1+ztcbI2RWYrGGUnJJGc8UKk3sH9sU+XmcGvu/u/wDySPH6eIZTCZhG5iU7S+07QfTPrXqLafoOnWlxcQaJbzhtdW0VbsEmNGUFl4PY5x1xS3sC2fhbxVpmm6XbTx2ep42FC7JGQfnPP8PY9qXJpcf9qqTSjF7re3dL9TzW00y8vre7uLaEvDaR+ZO+QAi5x3/lUtzoWrWVgl9daddQ2smNs0kRCnPTn3rodGVv+FZ68YMea95bK/8Au54/DNddfxRXawa94ksp9Iu4Ly2SeN5t0F6oIGVX2HPHH1pqCf4BWzCdOo1ZWvbz2XS/W++ttL9zzV/DWuR28Nw+k3iwzMqxuYSAxb7oH1qCbRtSt9STTprC4jvXICQNGQ7Z6YFd/f6X4gX4jjUpxO+mS6jCyziT91JGXGwDnBxxwOlb2pXNq5vvFMrr9u0N7qxVT1dy2Ij+Ac0Kmn5GLzSonGyUuZdOjeyfz0Z5H/Yuqf2p/Zf2C4+3/wDPv5Z39M9PpzRFouozfbglq+6wUvcocBowDgkg88H0r1bUIVs/E/ibXpr6OyeO3gtLa5lDFVleNcn5QTnA9O9Ma0hPjqTVbaRJdP1fR5pZZIwdrEJh+D7gHn1odO39etvyEs3m1fl+yn13sm19z080eO0UUVke6FFFFABRRRQAUUUUAFFFFABRRRQAUUUUAFFFFAGXr/8AyDR/11X+tfZsX+pT/dFfGWv/APINH/XVf619i3KzvpMyWrBbhoGETHs+3g/nXbQ0gfBcSa41ei/UpnxVoC6wNIOs2A1EnaLbz1359MZ6+1a9eQ6fr0Gn2vhrS9Ll06O6WeCDUNIuLIm680uBLLndkYOTuIIPXNP0XxH4iufH3kXF3Gshu5oprCS+U4hXdt224j3KeFO8uQfxrosfPnrdFeUeH/EN7cappUkev3l5q9zI41bSZEBjs0COSdgUGPawUDJ+bPfNZOieIdQ1Gw17VYvEV69xaaTNI8D38Lr55XIeOJBlFXnhsEHApDS1se20V5V4s1K70LQNKtTreqPd3qNc/aZLyO2Vn2r8m8xt3Pyxgc888VWufEs1yNKbWPFN3o8Vx4fiumktwqb7jd6lTgn+6MZ6U7f1/XoLseqLqNo2qSaaswN5HCs7R4PCEkA56dQatV5JIur6pfSX9xqV5pmoReF4bqb7MqozShpGG7IOBkcqMdcVrT67q4SwgFzL5/iOytjaOo4gmwPOK+gCHePcGi3T+uv+QX/r7v8AM767vILGHzrmQIhdUBwTlmIAAA7kkVQ1TxPoOi3MVvqmsWVnNL9yOedVY/gTWf4n3LqPhiJiTCdTAcnuRFIVz/wICuK1PWE8PweIkkvNPsfEEl7NOBqFoZft8G0+UkfzDdxtXAJwQeOaX9fkO39feeg6h4v8OaVeRWl/rdjbXEqq8cckwDMrdCPY1NqniXQ9Enhh1TVrKzlm/wBWk8yoW/AmvOpNa+w+PBLda3pGjefpti0sF9b5Mv38rH8y7cZx36itaDV9B0HxF4lTxNLbwXV3ch4WuUz9otvLUKqcfNghhtGeT05ptCR21/q+m6VY/br+/tra14xNLIFU56YJ61Da+IdHvba2ubTUbe4t7mXyYpYX3qz4J25HAPHevN9OUaDb+HrrX0FnZpp06WU15EXjspmk3J5g/hPl7QM4+6RkVah1a61XwJqN1I9ncSwaxCtrd2VuYUucSRbXUEnOckZyelCWtv63sJu39eR6jRRRSGFFFFABRRRQAUUUUAFFFFABSHoaWkPQ0AeW/AH/AJJ9c/8AYTm/kldle+O/CmnXstne+IdOguYW2yRSTqGU+hFcb8Af+SfXP/YTm/kldNrUUZ+InhfMaHdDe5+Uc/LHR1A6xHWRFdCGVhkEdxS15wuo3ttY+LtbutW1R47G8ntYLa32bYk+TDAFeoz948KM8Vz+keI9bu9Cv7eLWZx5er2UFvdC5S7YRyld2Jdihx1/h46c00r/AIfiH/B/A9noryzUdRvtM07W9Nn8Tzww2OoxRpd3c6xTSRtCJDH52whTk8Er7VW1TxIJbqH7V4n1XR7V9DhuoNwVJZJtz43fKRuOB8oxu7Uv6/C4f1+Nj1yivJ9T8QXzGIa/r95oFwmlQXFrFbqqfarllYuCCp3kMFHlj19619MGs+INfni1DVdQsDDpdpNJaWrKgE0iOHySCeCOnqB6UNWuB30Usc8SywyJJGwyrI2QfxoaWNZUiaRBI+SiFhlsdcDvXimnatFo3wz0q0t9a1IzS3LwzMb1LcW0igkxNKyN5fYhcEkmrdjdS6pd/D/W9a1m9tpZkuIGdJAiPIGAVT8v3nxg9N2O1O2oulz122uoLyHzraZJYyzLvQ5GQSCPwIIqavK7nXrh4bCHV/EF3pOlzXN+Jr+JlRt8c5WKLeQQo25+u3FS2F1rev3GgWM+t6haRXNreu88CrFLcRpIgikOV+UlSDwO/vSGenO6xozuwVFGWZjgAetZ2n+IdG1W2lubDVbO5ghfZJJFMrKjehOeKwNLvItc+FazeIbljDcWbx3c6jB25KluBwcDPSuL1e7GseBdetIdSS9s9PFtImrabGI/PUPykmAQSgG47eOnA6UdWg6XPZagvby306xnvbuTy7e3jMkrkE7VAyTgc15vqfimPRjqUA164kt5tAWTSZ5H3tcSgSZdGA+Z/uE49jWV4o1ia40/ULbVNfu7FxokT2NrGBi/Z4m8wsCpLnPGBjb1oezf9df8gX9fh/meuW1/a3julvOkjoqs6g8qGGVyO2RVivLNY13WrCx1cafM+2CDTV++FEEbhvMcMVIXgD5iDjrjiqMfiDUT4Laa88SRw2yXxWKeLUVeWeMR58sXPlBS+7kfLz93NN6N+Qlql5nrlxcRWltLcTuI4YkLu56KoGSaw73x14V065a2vtfsLa4VVZoppgjqCARkHkcEVn+Jbtrv4bx3I+0BJ1tTJ56bZNjSJu3gdDgnNSeJ44z4u8IZjQ7ryfOVHP8Ao70W1GtVc04/F/hyXU49NTW7A30gUpB56723AMuB7ggj61ozahZ297b2U1zFHdXIYwQs4DSbRlto74HWvKtUtLp9d8TXM0sH9hQaxavewrB+/AWOE71kzwAdpIxnAOCKv+ILjWb/AFm/1jTdEivbXTJUWC7a8EbR+Sd0wVNp3bssvUZxR2/r+tw7nosep2MuozadHdwtewIsksAcb0U9CR1wajt9Y066a1Fvdxy/a0Z4GQ5WQLjdg9OM15858zxXrvifTlMsll9kmwg5ntnh/eJ78YYe6ineH3B8H+AZoOXa9+QgcmNkl3fhihLuHS56bRRRSAK8r0H/AJOP8Vf9gqH+UNeqV5XoP/Jx/ir/ALBUP8oaAPEL+6t7fxd4lE08cZOpzEBmxn52pBqlmoIF9EAeoEnWu78JeHNF1vX/ABjLqmmwXckWsSKjSA5UFmyODXVf8ID4S/6F+z/Jv8a550ouV2fQYTP6uGoRoxgml6njQ1SzUYW+iAzniStC58WrdaNY6W95bC3s2kMZVsMd5ycnPNeq/wDCA+Ev+hfs/wAm/wAaP+EB8Jf9C/Z/k3+NT7GPc2lxJVk03Tjp6+h5Xd+LlvdIsNNkvLUQWIcRFDhiGOTuOear6f4httO1C2vI7m1ke3kEiJK25cjkZGa9c/4QHwl/0L9n+Tf40f8ACA+Ev+hfs/yb/Gj2Kve4lxFUUXFUo2d+/Xc8hv8AX4NT1C4vrm+gae4kMjkNxknPHtUH9q2m3b9ui2+nmcV7L/wgPhL/AKF+z/Jv8aP+EB8Jf9C/Z/k3+NL2Me5a4mrJJKnHT1PGjqtoc5vojnr+860v9rWv/P8Ax8f9NK9k/wCEB8Jf9C/Z/k3+NH/CA+Ev+hfs/wAm/wAaPYx7h/rPX/59r8Txr+1bTj/TouDkfvKQapZhtwvYgfXfXs3/AAgPhL/oX7P8m/xo/wCEB8Jf9C/Z/k3+NHsY9x/6z1/+fa/E8a/tSzGMXsXHI+fpSjVbQZxfRjJycSV7J/wgPhL/AKF+z/Jv8aP+EB8Jf9C/Z/k3+NHsY9xf6z1/+fa/E8a/tW04/wBOi46fvOlA1W0AwL6MDrgSV7L/AMID4S/6F+z/ACb/ABo/4QHwl/0L9n+Tf40exj3D/Wev/wA+1+JwEvxOuZbCS28/TUklthaSXKJiVohxtJzj9K5n+1bQgA30WB0HmdK9l/4QHwl/0L9n+Tf40f8ACA+Ev+hfs/yb/Gm6Sbu2Z0uIJ0r8lKKv6njR1W0Oc30Rz1/edaP7VtA24X0e49/M5r2X/hAfCX/Qv2f5N/jR/wAID4S/6F+z/Jv8aXsY9zT/AFnr/wDPtfieNf2pZ4x9tixnP+s70f2rac/6dF83X951r2X/AIQHwl/0L9n+Tf40f8ID4S/6F+z/ACb/ABo9jHuP/Wev/wA+1+J5TYeKo9OsNQsoru1a3v4xHMrnPQ5BHPBBqgdUs2ADX0RA6Zk6V7L/AMID4S/6F+z/ACb/ABo/4QHwl/0L9n+Tf40/Yx7kriSqm2qcbv1PGv7VtMAfbo8DoPM6Uf2pZnOb2Lk5P7zrXsv/AAgPhL/oX7P8m/xo/wCEB8Jf9C/Z/k3+NL2Me4/9Z6//AD7X4njR1W0YYN9ER7yVoab4sTSre9htry2H2yA27uzZZUJ5C88Zr1X/AIQHwl/0L9n+Tf40f8ID4S/6F+z/ACb/ABp+xj3JlxJVmuWVOLXzPGP7Ssf+fuH/AL7FH9pWP/P3D/32K9n/AOEB8Jf9C/Z/k3+NH/CA+Ev+hfs/yb/Gl7GPcv8A1nr/APPtfieMf2lY/wDP3D/32KP7Ssf+fuH/AL7Fez/8ID4S/wChfs/yb/Gj/hAfCX/Qv2f5N/jR7GPcP9Z6/wDz7X4njH9pWP8Az9w/99ij+0rH/n7h/wC+xXs//CA+Ev8AoX7P8m/xo/4QHwl/0L9n+Tf40exj3D/Wev8A8+1+J4x/aVj/AM/cP/fYo/tKx/5+4f8AvsV7P/wgPhL/AKF+z/Jv8aP+EB8Jf9C/Z/k3+NHsY9w/1nr/APPtfieMf2lY/wDP3D/32KP7Ssf+fuH/AL7Fez/8ID4S/wChfs/yb/Gj/hAfCX/Qv2f5N/jR7GPcP9Z6/wDz7X4njH9pWP8Az9w/99ij+0rH/n7h/wC+xXs//CA+Ev8AoX7P8m/xo/4QHwl/0L9n+Tf40exj3D/Wev8A8+1+J4x/aVj/AM/cP/fYo/tKx/5+4f8AvsV7P/wgPhL/AKF+z/Jv8aP+EB8Jf9C/Z/k3+NHsY9w/1nr/APPtfieMf2lY/wDP3D/32KP7Ssf+fuH/AL7Fez/8ID4S/wChfs/yb/Gj/hAfCX/Qv2f5N/jR7GPcP9Z6/wDz7X4ng+t3lrNp4SK4jdvMU4VsnHNfV0fxE8GCJAfFOk8KP+XpP8a4aX4c+EbhQh0O3TaQ2Yyyk47dentT/wDhAfCX/Qv2X5N/jW0EoKyPFzDGzxtb2slZ2todv/wsLwTv3/8ACT6Puxjd9qTP86P+Fh+Cd+//AISfR9xGM/akz/OuI/4QHwl/0L9n+Tf40f8ACA+Ev+hfs/yb/Gr5kcNjtJfHvgaaKWN/E2kFZVKPi7QEgjHXNYGjaj8PNGvUuh40gvHijMNut5qKOsCHGVQDHYAc5PFZX/CA+Ev+hfs/yb/Gj/hAfCX/AEL9n+Tf40cyCx25+Ifgk4z4n0c4ORm6Tj9ao/8ACW+Af7bOrf8ACUaWbg2wtdv2tNmwNuHHrmuW/wCEB8Jf9C/Z/k3+NH/CA+Ev+hfs/wAm/wAaOYLHb/8ACw/BRJJ8T6RkjB/0pOn51Tm8Y+A7jVLPUJPFOlmWzV1hX7Ym1d4AJx64GPoTXKf8ID4S/wChfs/yb/Gj/hAfCX/Qv2f5N/jRzBY67UPGngTU4Ein8U6WPLlSZGS8QMrqQQRz7fkTVlviF4JYgt4n0cleQTdJx+tcR/wgPhL/AKF+z/Jv8aP+EB8Jf9C/Z/k3+NHMFjtm+IHgd23P4l0Zj6m5Q/1pW+IXgliC3ifRyV5BN0nH61xH/CA+Ev8AoX7P8m/xo/4QHwl/0L9n+Tf40cwWO4b4ieCmUq3ijSCD1Buk/wAap3vjLwHf/ZRP4o0rZbTrOiLdoFLLnbn1AJz9QK5P/hAfCX/Qv2f5N/jR/wAID4S/6F+z/Jv8aOYLHcf8LF8F/wDQ06T/AOBaf40f8LF8F/8AQ06T/wCBaf41w/8AwgPhL/oX7P8AJv8AGj/hAfCX/Qv2f5N/jRzILHcf8LF8F/8AQ06T/wCBaf40f8LF8F/9DTpP/gWn+NcP/wAID4S/6F+z/Jv8aP8AhAfCX/Qv2f5N/jRzILHcf8LF8F/9DTpP/gWn+NH/AAsXwX/0NOk/+Baf41w//CA+Ev8AoX7P8m/xo/4QHwl/0L9n+Tf40cyCx3H/AAsXwX/0NOk/+Baf40f8LF8F/wDQ06T/AOBaf41w/wDwgPhL/oX7P8m/xo/4QHwl/wBC/Z/k3+NHMgsdx/wsXwX/ANDTpP8A4Fp/jR/wsXwX/wBDTpP/AIFp/jXD/wDCA+Ev+hfs/wAm/wAaP+EB8Jf9C/Z/k3+NHMgsdx/wsXwX/wBDTpP/AIFp/jQfiL4Lx/yNOk/+Baf41w//AAgPhL/oX7P8m/xo/wCEB8Jf9C/Z/k3+NHMgsUfgp4u8OaL4IuLbU9csLOdtQlkEc86oxUhcHBPTg16N/wALE8FEgnxRpGR0P2pP8a4SL4c+EbWMQrodvIF53SlmY59yaf8A8ID4S/6F+z/Jv8aOZBY7f/hYfgrBH/CT6Rz1/wBKTn9aQfEHwQBgeJtHwOg+1J/jXE/8ID4S/wChfs/yb/Gj/hAfCX/Qv2f5N/jRzBY7Y/ELwQwIPibRyD1zdJz+tUh4t8AjXZdX/wCEp0w3MluluwN4mzarFgceuWPNct/wgPhL/oX7P8m/xo/4QHwl/wBC/Z/k3+NHMFjtz8Q/BLEFvE+jkg5GbpOP1pf+FieCsk/8JRpGT1P2pP8AGuH/AOEB8Jf9C/Z/k3+NH/CA+Ev+hfs/yb/GjmQWO2/4WD4Ixj/hJtHwTkj7UnX160v/AAsPwScZ8T6Pwcj/AEpOD+dcR/wgPhL/AKF+z/Jv8aP+EB8Jf9C/Z/k3+NHMgsdsfiF4IK7T4m0cr1wbpMfzp3/CxPBWQf8AhKNIyOh+1J/jXD/8ID4S/wChfs/yb/Gj/hAfCX/Qv2f5N/jRzILHcD4ieCgMDxRpAHoLpP8AGkHxC8EqmweJtHC+gukx/OuI/wCEB8Jf9C/Z/k3+NH/CA+Ev+hfs/wAm/wAaOZBY7f8A4WF4J4/4qbR/l4H+lJx+tB+IXgk4z4m0c4GB/pScfrXEf8ID4S/6F+z/ACb/ABo/4QHwl/0L9n+Tf40cyCx2/wDwsPwTz/xU+j8jB/0pP8aT/hYPgjYE/wCEm0faOi/aUx/OuJ/4QHwl/wBC/Z/k3+NH/CA+Ev8AoX7P8m/xo5kFjsL/AMceBNS0+4srnxPpLQTxmNwLtM4I+vWpY/iB4KjijQ+KtKcxqAHe7QseMZPPWuK/4QHwl/0L9n+Tf40f8ID4S/6F+z/Jv8aOYLHb/wDCw/BPzf8AFT6P83X/AEpOf1pR8RPBQGB4o0gD0+1J/jXD/wDCA+Ev+hfs/wAm/wAaP+EB8Jf9C/Z/k3+NHMgsduPiH4JX7vifRx9LpP8AGqk3jLwHPqNnev4o0rzLRXEKi7QKpYAE49cDH4muT/4QHwl/0L9n+Tf40f8ACA+Ev+hfs/yb/GjmCx3H/CxfBf8A0NOk/wDgWn+NH/CxfBf/AENOk/8AgWn+NcP/AMID4S/6F+z/ACb/ABo/4QHwl/0L9n+Tf40cyCx3H/CxfBf/AENOk/8AgWn+NcR4Q1Ox1f8AaC8TXunXcN3ayaXEEmhcMrY8oHBHuKT/AIQHwl/0L9n+Tf41R+G+nWelfG7xFZ2FslvbJpiFY06DJiJ/WmncL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4">
            <a:extLst>
              <a:ext uri="{FF2B5EF4-FFF2-40B4-BE49-F238E27FC236}">
                <a16:creationId xmlns:a16="http://schemas.microsoft.com/office/drawing/2014/main" id="{CC10E37B-4ED2-18CF-A198-0D40F5965FF2}"/>
              </a:ext>
            </a:extLst>
          </p:cNvPr>
          <p:cNvPicPr>
            <a:picLocks noChangeAspect="1"/>
          </p:cNvPicPr>
          <p:nvPr/>
        </p:nvPicPr>
        <p:blipFill>
          <a:blip r:embed="rId2"/>
          <a:stretch>
            <a:fillRect/>
          </a:stretch>
        </p:blipFill>
        <p:spPr>
          <a:xfrm>
            <a:off x="2528971" y="937213"/>
            <a:ext cx="6768904" cy="5363871"/>
          </a:xfrm>
          <a:prstGeom prst="rect">
            <a:avLst/>
          </a:prstGeom>
        </p:spPr>
      </p:pic>
      <p:sp>
        <p:nvSpPr>
          <p:cNvPr id="6" name="TextBox 5">
            <a:extLst>
              <a:ext uri="{FF2B5EF4-FFF2-40B4-BE49-F238E27FC236}">
                <a16:creationId xmlns:a16="http://schemas.microsoft.com/office/drawing/2014/main" id="{9C361C40-3D8E-E090-2847-B362218C6E28}"/>
              </a:ext>
            </a:extLst>
          </p:cNvPr>
          <p:cNvSpPr txBox="1"/>
          <p:nvPr/>
        </p:nvSpPr>
        <p:spPr>
          <a:xfrm>
            <a:off x="3190372" y="6376331"/>
            <a:ext cx="8484390" cy="369332"/>
          </a:xfrm>
          <a:prstGeom prst="rect">
            <a:avLst/>
          </a:prstGeom>
          <a:noFill/>
        </p:spPr>
        <p:txBody>
          <a:bodyPr wrap="square" rtlCol="0">
            <a:spAutoFit/>
          </a:bodyPr>
          <a:lstStyle/>
          <a:p>
            <a:r>
              <a:rPr lang="en-CA" dirty="0">
                <a:solidFill>
                  <a:srgbClr val="FF671F"/>
                </a:solidFill>
                <a:hlinkClick r:id="rId3">
                  <a:extLst>
                    <a:ext uri="{A12FA001-AC4F-418D-AE19-62706E023703}">
                      <ahyp:hlinkClr xmlns:ahyp="http://schemas.microsoft.com/office/drawing/2018/hyperlinkcolor" val="tx"/>
                    </a:ext>
                  </a:extLst>
                </a:hlinkClick>
              </a:rPr>
              <a:t>Click here to access a full list of Recommended Options Sheet </a:t>
            </a:r>
            <a:endParaRPr lang="en-CA" dirty="0">
              <a:solidFill>
                <a:srgbClr val="FF671F"/>
              </a:solidFill>
            </a:endParaRPr>
          </a:p>
        </p:txBody>
      </p:sp>
    </p:spTree>
    <p:extLst>
      <p:ext uri="{BB962C8B-B14F-4D97-AF65-F5344CB8AC3E}">
        <p14:creationId xmlns:p14="http://schemas.microsoft.com/office/powerpoint/2010/main" val="76261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463968"/>
            <a:ext cx="10156172" cy="1033398"/>
          </a:xfrm>
        </p:spPr>
        <p:txBody>
          <a:bodyPr lIns="91440" tIns="45720" rIns="91440" bIns="45720" anchor="ctr" anchorCtr="0">
            <a:normAutofit/>
          </a:bodyPr>
          <a:lstStyle/>
          <a:p>
            <a:r>
              <a:rPr lang="en-CA" b="0" dirty="0">
                <a:solidFill>
                  <a:srgbClr val="6D6E71"/>
                </a:solidFill>
                <a:latin typeface="+mj-lt"/>
              </a:rPr>
              <a:t>Academic Requirements Report</a:t>
            </a:r>
          </a:p>
        </p:txBody>
      </p:sp>
      <p:sp>
        <p:nvSpPr>
          <p:cNvPr id="3" name="Content Placeholder 2"/>
          <p:cNvSpPr>
            <a:spLocks noGrp="1"/>
          </p:cNvSpPr>
          <p:nvPr>
            <p:ph idx="1"/>
          </p:nvPr>
        </p:nvSpPr>
        <p:spPr>
          <a:xfrm>
            <a:off x="397163" y="1623639"/>
            <a:ext cx="4664363" cy="3728419"/>
          </a:xfrm>
        </p:spPr>
        <p:txBody>
          <a:bodyPr lIns="91440" tIns="45720" rIns="91440" bIns="45720" anchor="t"/>
          <a:lstStyle/>
          <a:p>
            <a:pPr marL="0" indent="0" algn="ctr">
              <a:lnSpc>
                <a:spcPct val="105000"/>
              </a:lnSpc>
              <a:spcAft>
                <a:spcPts val="800"/>
              </a:spcAft>
              <a:buSzPts val="1600"/>
              <a:buNone/>
            </a:pPr>
            <a:r>
              <a:rPr lang="en-CA" dirty="0">
                <a:latin typeface="Gotham-Book"/>
                <a:ea typeface="Calibri" panose="020F0502020204030204" pitchFamily="34" charset="0"/>
                <a:cs typeface="Times New Roman" panose="02020603050405020304" pitchFamily="18" charset="0"/>
              </a:rPr>
              <a:t>Checking your Academic Requirements report on your Student Centre </a:t>
            </a:r>
            <a:r>
              <a:rPr lang="en-CA" u="sng" dirty="0">
                <a:latin typeface="Gotham-Book"/>
                <a:ea typeface="Calibri" panose="020F0502020204030204" pitchFamily="34" charset="0"/>
                <a:cs typeface="Times New Roman" panose="02020603050405020304" pitchFamily="18" charset="0"/>
              </a:rPr>
              <a:t>during</a:t>
            </a:r>
            <a:r>
              <a:rPr lang="en-CA" dirty="0">
                <a:latin typeface="Gotham-Book"/>
                <a:ea typeface="Calibri" panose="020F0502020204030204" pitchFamily="34" charset="0"/>
                <a:cs typeface="Times New Roman" panose="02020603050405020304" pitchFamily="18" charset="0"/>
              </a:rPr>
              <a:t> and </a:t>
            </a:r>
            <a:r>
              <a:rPr lang="en-CA" u="sng" dirty="0">
                <a:latin typeface="Gotham-Book"/>
                <a:ea typeface="Calibri" panose="020F0502020204030204" pitchFamily="34" charset="0"/>
                <a:cs typeface="Times New Roman" panose="02020603050405020304" pitchFamily="18" charset="0"/>
              </a:rPr>
              <a:t>after</a:t>
            </a:r>
            <a:r>
              <a:rPr lang="en-CA" dirty="0">
                <a:latin typeface="Gotham-Book"/>
                <a:ea typeface="Calibri" panose="020F0502020204030204" pitchFamily="34" charset="0"/>
                <a:cs typeface="Times New Roman" panose="02020603050405020304" pitchFamily="18" charset="0"/>
              </a:rPr>
              <a:t> course registration ensures that the courses you selected are appropriate for your program</a:t>
            </a:r>
            <a:r>
              <a:rPr lang="en-CA" dirty="0">
                <a:latin typeface="Calibri" panose="020F0502020204030204" pitchFamily="34" charset="0"/>
                <a:ea typeface="Calibri" panose="020F0502020204030204" pitchFamily="34" charset="0"/>
                <a:cs typeface="Times New Roman" panose="02020603050405020304" pitchFamily="18" charset="0"/>
              </a:rPr>
              <a:t>.</a:t>
            </a: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C35FCF4-C3EF-BD43-82E0-05BC237DAD2A}" type="slidenum">
              <a:rPr lang="en-US" smtClean="0"/>
              <a:pPr/>
              <a:t>6</a:t>
            </a:fld>
            <a:endParaRPr lang="en-US"/>
          </a:p>
        </p:txBody>
      </p:sp>
      <p:pic>
        <p:nvPicPr>
          <p:cNvPr id="6" name="Picture 5">
            <a:extLst>
              <a:ext uri="{FF2B5EF4-FFF2-40B4-BE49-F238E27FC236}">
                <a16:creationId xmlns:a16="http://schemas.microsoft.com/office/drawing/2014/main" id="{B5680B1A-5272-4858-93B6-47127D5C5862}"/>
              </a:ext>
            </a:extLst>
          </p:cNvPr>
          <p:cNvPicPr>
            <a:picLocks noChangeAspect="1"/>
          </p:cNvPicPr>
          <p:nvPr/>
        </p:nvPicPr>
        <p:blipFill rotWithShape="1">
          <a:blip r:embed="rId2"/>
          <a:srcRect l="7624" t="-3376" r="22904" b="3376"/>
          <a:stretch/>
        </p:blipFill>
        <p:spPr>
          <a:xfrm>
            <a:off x="5204328" y="1623639"/>
            <a:ext cx="5812463" cy="4267800"/>
          </a:xfrm>
          <a:prstGeom prst="rect">
            <a:avLst/>
          </a:prstGeom>
        </p:spPr>
      </p:pic>
    </p:spTree>
    <p:extLst>
      <p:ext uri="{BB962C8B-B14F-4D97-AF65-F5344CB8AC3E}">
        <p14:creationId xmlns:p14="http://schemas.microsoft.com/office/powerpoint/2010/main" val="292526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6EC3-BBCA-96DA-1F9F-983F4763492A}"/>
              </a:ext>
            </a:extLst>
          </p:cNvPr>
          <p:cNvSpPr>
            <a:spLocks noGrp="1"/>
          </p:cNvSpPr>
          <p:nvPr>
            <p:ph type="title"/>
          </p:nvPr>
        </p:nvSpPr>
        <p:spPr/>
        <p:txBody>
          <a:bodyPr/>
          <a:lstStyle/>
          <a:p>
            <a:r>
              <a:rPr lang="en-CA" b="0" dirty="0">
                <a:solidFill>
                  <a:srgbClr val="6D6E71"/>
                </a:solidFill>
                <a:latin typeface="+mj-lt"/>
              </a:rPr>
              <a:t>First Year Student Resources</a:t>
            </a:r>
          </a:p>
        </p:txBody>
      </p:sp>
      <p:sp>
        <p:nvSpPr>
          <p:cNvPr id="3" name="Content Placeholder 2">
            <a:extLst>
              <a:ext uri="{FF2B5EF4-FFF2-40B4-BE49-F238E27FC236}">
                <a16:creationId xmlns:a16="http://schemas.microsoft.com/office/drawing/2014/main" id="{C268AE5F-2B04-3F27-754A-359D2F5D4878}"/>
              </a:ext>
            </a:extLst>
          </p:cNvPr>
          <p:cNvSpPr>
            <a:spLocks noGrp="1"/>
          </p:cNvSpPr>
          <p:nvPr>
            <p:ph idx="1"/>
          </p:nvPr>
        </p:nvSpPr>
        <p:spPr/>
        <p:txBody>
          <a:bodyPr/>
          <a:lstStyle/>
          <a:p>
            <a:pPr marL="457200" indent="-457200">
              <a:buFont typeface="+mj-lt"/>
              <a:buAutoNum type="arabicPeriod"/>
            </a:pPr>
            <a:r>
              <a:rPr lang="en-US" dirty="0">
                <a:latin typeface="Gotham-Book"/>
              </a:rPr>
              <a:t>New to the University?  Start on the </a:t>
            </a:r>
            <a:r>
              <a:rPr lang="en-US" dirty="0">
                <a:solidFill>
                  <a:srgbClr val="FF671F"/>
                </a:solidFill>
                <a:latin typeface="Gotham-Book"/>
                <a:hlinkClick r:id="rId2">
                  <a:extLst>
                    <a:ext uri="{A12FA001-AC4F-418D-AE19-62706E023703}">
                      <ahyp:hlinkClr xmlns:ahyp="http://schemas.microsoft.com/office/drawing/2018/hyperlinkcolor" val="tx"/>
                    </a:ext>
                  </a:extLst>
                </a:hlinkClick>
              </a:rPr>
              <a:t>New Students (First-year) </a:t>
            </a:r>
            <a:r>
              <a:rPr lang="en-US" dirty="0">
                <a:latin typeface="Gotham-Book"/>
              </a:rPr>
              <a:t>page.  </a:t>
            </a:r>
          </a:p>
          <a:p>
            <a:pPr marL="457200" indent="-457200">
              <a:buFont typeface="+mj-lt"/>
              <a:buAutoNum type="arabicPeriod"/>
            </a:pPr>
            <a:r>
              <a:rPr lang="en-US" dirty="0">
                <a:latin typeface="Gotham-Book"/>
              </a:rPr>
              <a:t>Getting started?  </a:t>
            </a:r>
            <a:r>
              <a:rPr lang="en-US">
                <a:latin typeface="Gotham-Book"/>
              </a:rPr>
              <a:t>Check </a:t>
            </a:r>
            <a:r>
              <a:rPr lang="en-US" dirty="0">
                <a:latin typeface="Gotham-Book"/>
              </a:rPr>
              <a:t>out </a:t>
            </a:r>
            <a:r>
              <a:rPr lang="en-US" dirty="0">
                <a:solidFill>
                  <a:srgbClr val="FF671F"/>
                </a:solidFill>
                <a:latin typeface="Gotham-Book"/>
                <a:hlinkClick r:id="rId3">
                  <a:extLst>
                    <a:ext uri="{A12FA001-AC4F-418D-AE19-62706E023703}">
                      <ahyp:hlinkClr xmlns:ahyp="http://schemas.microsoft.com/office/drawing/2018/hyperlinkcolor" val="tx"/>
                    </a:ext>
                  </a:extLst>
                </a:hlinkClick>
              </a:rPr>
              <a:t>Enrolment Services Registration Webinars</a:t>
            </a:r>
            <a:r>
              <a:rPr lang="en-US" dirty="0">
                <a:latin typeface="Gotham-Book"/>
              </a:rPr>
              <a:t> for help navigating your Student Centre and Course Registration. </a:t>
            </a:r>
          </a:p>
          <a:p>
            <a:pPr marL="457200" indent="-457200">
              <a:buFont typeface="+mj-lt"/>
              <a:buAutoNum type="arabicPeriod"/>
            </a:pPr>
            <a:r>
              <a:rPr lang="en-US" dirty="0">
                <a:latin typeface="Gotham-Book"/>
              </a:rPr>
              <a:t>Running into registration issues? Check out the </a:t>
            </a:r>
            <a:r>
              <a:rPr lang="en-US" dirty="0">
                <a:solidFill>
                  <a:srgbClr val="FF671F"/>
                </a:solidFill>
                <a:latin typeface="Gotham-Book"/>
                <a:hlinkClick r:id="rId2">
                  <a:extLst>
                    <a:ext uri="{A12FA001-AC4F-418D-AE19-62706E023703}">
                      <ahyp:hlinkClr xmlns:ahyp="http://schemas.microsoft.com/office/drawing/2018/hyperlinkcolor" val="tx"/>
                    </a:ext>
                  </a:extLst>
                </a:hlinkClick>
              </a:rPr>
              <a:t>Registrar’s Office Registration </a:t>
            </a:r>
            <a:r>
              <a:rPr lang="en-US" dirty="0">
                <a:latin typeface="Gotham-Book"/>
              </a:rPr>
              <a:t>to see if you can troubleshoot the issue.</a:t>
            </a:r>
          </a:p>
          <a:p>
            <a:pPr marL="457200" indent="-457200">
              <a:buFont typeface="+mj-lt"/>
              <a:buAutoNum type="arabicPeriod"/>
            </a:pPr>
            <a:r>
              <a:rPr lang="en-US" dirty="0">
                <a:latin typeface="Gotham-Book"/>
              </a:rPr>
              <a:t>Stuck or need advice? Contact the </a:t>
            </a:r>
            <a:r>
              <a:rPr lang="en-US" dirty="0">
                <a:solidFill>
                  <a:srgbClr val="FF671F"/>
                </a:solidFill>
                <a:latin typeface="Gotham-Book"/>
                <a:hlinkClick r:id="rId4">
                  <a:extLst>
                    <a:ext uri="{A12FA001-AC4F-418D-AE19-62706E023703}">
                      <ahyp:hlinkClr xmlns:ahyp="http://schemas.microsoft.com/office/drawing/2018/hyperlinkcolor" val="tx"/>
                    </a:ext>
                  </a:extLst>
                </a:hlinkClick>
              </a:rPr>
              <a:t>New Student Registration Assistance </a:t>
            </a:r>
            <a:r>
              <a:rPr lang="en-US" dirty="0">
                <a:latin typeface="Gotham-Book"/>
              </a:rPr>
              <a:t>team!</a:t>
            </a:r>
            <a:endParaRPr lang="en-CA" dirty="0">
              <a:latin typeface="Gotham-Book"/>
            </a:endParaRPr>
          </a:p>
          <a:p>
            <a:endParaRPr lang="en-CA" dirty="0"/>
          </a:p>
        </p:txBody>
      </p:sp>
      <p:sp>
        <p:nvSpPr>
          <p:cNvPr id="4" name="Slide Number Placeholder 3">
            <a:extLst>
              <a:ext uri="{FF2B5EF4-FFF2-40B4-BE49-F238E27FC236}">
                <a16:creationId xmlns:a16="http://schemas.microsoft.com/office/drawing/2014/main" id="{F209DDD7-FE40-A06E-2FDC-70AC35EBE031}"/>
              </a:ext>
            </a:extLst>
          </p:cNvPr>
          <p:cNvSpPr>
            <a:spLocks noGrp="1"/>
          </p:cNvSpPr>
          <p:nvPr>
            <p:ph type="sldNum" sz="quarter" idx="12"/>
          </p:nvPr>
        </p:nvSpPr>
        <p:spPr/>
        <p:txBody>
          <a:bodyPr/>
          <a:lstStyle/>
          <a:p>
            <a:fld id="{5C35FCF4-C3EF-BD43-82E0-05BC237DAD2A}" type="slidenum">
              <a:rPr lang="en-US" smtClean="0"/>
              <a:pPr/>
              <a:t>7</a:t>
            </a:fld>
            <a:endParaRPr lang="en-US"/>
          </a:p>
        </p:txBody>
      </p:sp>
    </p:spTree>
    <p:extLst>
      <p:ext uri="{BB962C8B-B14F-4D97-AF65-F5344CB8AC3E}">
        <p14:creationId xmlns:p14="http://schemas.microsoft.com/office/powerpoint/2010/main" val="242701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17" y="236522"/>
            <a:ext cx="9724372" cy="1033398"/>
          </a:xfrm>
        </p:spPr>
        <p:txBody>
          <a:bodyPr/>
          <a:lstStyle/>
          <a:p>
            <a:r>
              <a:rPr lang="en-CA" b="0" dirty="0">
                <a:solidFill>
                  <a:srgbClr val="6D6E71"/>
                </a:solidFill>
                <a:latin typeface="+mj-lt"/>
              </a:rPr>
              <a:t>Navigating Your Student Centre</a:t>
            </a:r>
          </a:p>
        </p:txBody>
      </p:sp>
      <p:sp>
        <p:nvSpPr>
          <p:cNvPr id="5" name="Content Placeholder 3"/>
          <p:cNvSpPr>
            <a:spLocks noGrp="1"/>
          </p:cNvSpPr>
          <p:nvPr>
            <p:ph idx="1"/>
          </p:nvPr>
        </p:nvSpPr>
        <p:spPr>
          <a:xfrm>
            <a:off x="5510444" y="1111988"/>
            <a:ext cx="4668029" cy="4836230"/>
          </a:xfrm>
        </p:spPr>
        <p:txBody>
          <a:bodyPr/>
          <a:lstStyle/>
          <a:p>
            <a:pPr marL="0" indent="0">
              <a:buNone/>
            </a:pPr>
            <a:r>
              <a:rPr lang="en-US" sz="2400" dirty="0"/>
              <a:t>Your </a:t>
            </a:r>
            <a:r>
              <a:rPr lang="en-US" sz="2400" b="1" dirty="0"/>
              <a:t>Student Centre </a:t>
            </a:r>
            <a:r>
              <a:rPr lang="en-US" sz="2400" dirty="0"/>
              <a:t>(my.ucalgary.ca) is your home base for all matters relating to your studies at the UofC (application, course registration, grades, personal information, fees, </a:t>
            </a:r>
            <a:r>
              <a:rPr lang="en-US" sz="2400" dirty="0" err="1"/>
              <a:t>etc</a:t>
            </a:r>
            <a:r>
              <a:rPr lang="en-US" sz="2400" dirty="0"/>
              <a:t>).</a:t>
            </a:r>
            <a:endParaRPr lang="en-US" sz="2000" b="1" dirty="0">
              <a:latin typeface="Gotham-Book"/>
            </a:endParaRPr>
          </a:p>
          <a:p>
            <a:pPr marL="0" indent="0">
              <a:buNone/>
            </a:pPr>
            <a:r>
              <a:rPr lang="en-US" sz="2400" dirty="0"/>
              <a:t>On the </a:t>
            </a:r>
            <a:r>
              <a:rPr lang="en-US" sz="2400" b="1" dirty="0"/>
              <a:t>Home </a:t>
            </a:r>
            <a:r>
              <a:rPr lang="en-US" sz="2400" dirty="0"/>
              <a:t>page, you can access:</a:t>
            </a:r>
          </a:p>
          <a:p>
            <a:pPr lvl="1"/>
            <a:r>
              <a:rPr lang="en-US" sz="1800" dirty="0"/>
              <a:t>Course registration</a:t>
            </a:r>
          </a:p>
          <a:p>
            <a:pPr lvl="1"/>
            <a:r>
              <a:rPr lang="en-US" sz="1800" dirty="0"/>
              <a:t>Enrolment Start Time</a:t>
            </a:r>
          </a:p>
          <a:p>
            <a:pPr lvl="1"/>
            <a:r>
              <a:rPr lang="en-US" sz="1800" dirty="0"/>
              <a:t>Course Schedule</a:t>
            </a:r>
          </a:p>
          <a:p>
            <a:pPr lvl="1"/>
            <a:r>
              <a:rPr lang="en-US" sz="1800" dirty="0"/>
              <a:t>Course Search</a:t>
            </a:r>
          </a:p>
          <a:p>
            <a:pPr lvl="1"/>
            <a:r>
              <a:rPr lang="en-US" sz="1800" dirty="0"/>
              <a:t>Schedule Builder</a:t>
            </a:r>
          </a:p>
          <a:p>
            <a:pPr lvl="1"/>
            <a:r>
              <a:rPr lang="en-US" sz="1800" dirty="0"/>
              <a:t>Quick Links</a:t>
            </a:r>
          </a:p>
        </p:txBody>
      </p:sp>
      <p:sp>
        <p:nvSpPr>
          <p:cNvPr id="4" name="Slide Number Placeholder 3"/>
          <p:cNvSpPr>
            <a:spLocks noGrp="1"/>
          </p:cNvSpPr>
          <p:nvPr>
            <p:ph type="sldNum" sz="quarter" idx="12"/>
          </p:nvPr>
        </p:nvSpPr>
        <p:spPr/>
        <p:txBody>
          <a:bodyPr/>
          <a:lstStyle/>
          <a:p>
            <a:fld id="{5C35FCF4-C3EF-BD43-82E0-05BC237DAD2A}" type="slidenum">
              <a:rPr lang="en-US" smtClean="0"/>
              <a:pPr/>
              <a:t>8</a:t>
            </a:fld>
            <a:endParaRPr lang="en-US"/>
          </a:p>
        </p:txBody>
      </p:sp>
      <p:pic>
        <p:nvPicPr>
          <p:cNvPr id="7" name="Picture 6"/>
          <p:cNvPicPr>
            <a:picLocks noChangeAspect="1"/>
          </p:cNvPicPr>
          <p:nvPr/>
        </p:nvPicPr>
        <p:blipFill>
          <a:blip r:embed="rId2"/>
          <a:stretch>
            <a:fillRect/>
          </a:stretch>
        </p:blipFill>
        <p:spPr>
          <a:xfrm>
            <a:off x="537517" y="1111988"/>
            <a:ext cx="4034481" cy="3803407"/>
          </a:xfrm>
          <a:prstGeom prst="rect">
            <a:avLst/>
          </a:prstGeom>
        </p:spPr>
      </p:pic>
      <p:pic>
        <p:nvPicPr>
          <p:cNvPr id="8" name="Picture 7"/>
          <p:cNvPicPr>
            <a:picLocks noChangeAspect="1"/>
          </p:cNvPicPr>
          <p:nvPr/>
        </p:nvPicPr>
        <p:blipFill rotWithShape="1">
          <a:blip r:embed="rId3"/>
          <a:srcRect t="33854"/>
          <a:stretch/>
        </p:blipFill>
        <p:spPr>
          <a:xfrm>
            <a:off x="537517" y="4880888"/>
            <a:ext cx="4034482" cy="1674047"/>
          </a:xfrm>
          <a:prstGeom prst="rect">
            <a:avLst/>
          </a:prstGeom>
        </p:spPr>
      </p:pic>
    </p:spTree>
    <p:extLst>
      <p:ext uri="{BB962C8B-B14F-4D97-AF65-F5344CB8AC3E}">
        <p14:creationId xmlns:p14="http://schemas.microsoft.com/office/powerpoint/2010/main" val="118862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336733"/>
            <a:ext cx="9724372" cy="1033398"/>
          </a:xfrm>
        </p:spPr>
        <p:txBody>
          <a:bodyPr/>
          <a:lstStyle/>
          <a:p>
            <a:r>
              <a:rPr lang="en-CA" b="0" dirty="0">
                <a:solidFill>
                  <a:srgbClr val="6D6E71"/>
                </a:solidFill>
                <a:latin typeface="+mj-lt"/>
              </a:rPr>
              <a:t>Fall/Winter 2024/2025 Registration Dates</a:t>
            </a:r>
          </a:p>
        </p:txBody>
      </p:sp>
      <p:pic>
        <p:nvPicPr>
          <p:cNvPr id="5" name="Content Placeholder 4"/>
          <p:cNvPicPr>
            <a:picLocks noGrp="1" noChangeAspect="1"/>
          </p:cNvPicPr>
          <p:nvPr>
            <p:ph idx="1"/>
          </p:nvPr>
        </p:nvPicPr>
        <p:blipFill>
          <a:blip r:embed="rId2"/>
          <a:stretch>
            <a:fillRect/>
          </a:stretch>
        </p:blipFill>
        <p:spPr>
          <a:xfrm>
            <a:off x="1783762" y="3995384"/>
            <a:ext cx="6831830" cy="2614057"/>
          </a:xfrm>
          <a:prstGeom prst="rect">
            <a:avLst/>
          </a:prstGeom>
        </p:spPr>
      </p:pic>
      <p:sp>
        <p:nvSpPr>
          <p:cNvPr id="4" name="Slide Number Placeholder 3"/>
          <p:cNvSpPr>
            <a:spLocks noGrp="1"/>
          </p:cNvSpPr>
          <p:nvPr>
            <p:ph type="sldNum" sz="quarter" idx="12"/>
          </p:nvPr>
        </p:nvSpPr>
        <p:spPr/>
        <p:txBody>
          <a:bodyPr/>
          <a:lstStyle/>
          <a:p>
            <a:fld id="{5C35FCF4-C3EF-BD43-82E0-05BC237DAD2A}" type="slidenum">
              <a:rPr lang="en-US" smtClean="0"/>
              <a:pPr/>
              <a:t>9</a:t>
            </a:fld>
            <a:endParaRPr lang="en-US"/>
          </a:p>
        </p:txBody>
      </p:sp>
      <p:sp>
        <p:nvSpPr>
          <p:cNvPr id="6" name="Rectangle 5"/>
          <p:cNvSpPr/>
          <p:nvPr/>
        </p:nvSpPr>
        <p:spPr>
          <a:xfrm>
            <a:off x="562628" y="1185235"/>
            <a:ext cx="9274099" cy="1938992"/>
          </a:xfrm>
          <a:prstGeom prst="rect">
            <a:avLst/>
          </a:prstGeom>
        </p:spPr>
        <p:txBody>
          <a:bodyPr wrap="square">
            <a:spAutoFit/>
          </a:bodyPr>
          <a:lstStyle/>
          <a:p>
            <a:pPr marL="342900" indent="-342900">
              <a:buClr>
                <a:srgbClr val="FF671F"/>
              </a:buClr>
              <a:buFont typeface="Arial" panose="020B0604020202020204" pitchFamily="34" charset="0"/>
              <a:buChar char="•"/>
            </a:pPr>
            <a:r>
              <a:rPr lang="en-CA" sz="2000" dirty="0"/>
              <a:t>View Schedule &amp; Add Courses to Shopping Cart – </a:t>
            </a:r>
            <a:r>
              <a:rPr lang="en-CA" sz="2000" b="1" dirty="0"/>
              <a:t>March 5, 2024</a:t>
            </a:r>
          </a:p>
          <a:p>
            <a:pPr marL="342900" indent="-342900">
              <a:buClr>
                <a:srgbClr val="FF671F"/>
              </a:buClr>
              <a:buFont typeface="Arial" panose="020B0604020202020204" pitchFamily="34" charset="0"/>
              <a:buChar char="•"/>
            </a:pPr>
            <a:r>
              <a:rPr lang="en-CA" sz="2000" dirty="0"/>
              <a:t>New High School Admits Registration Dates: </a:t>
            </a:r>
            <a:r>
              <a:rPr lang="en-CA" sz="2000" b="1" dirty="0"/>
              <a:t>May 21-24, 2024</a:t>
            </a:r>
          </a:p>
          <a:p>
            <a:pPr marL="342900" indent="-342900">
              <a:buClr>
                <a:srgbClr val="FF671F"/>
              </a:buClr>
              <a:buFont typeface="Arial" panose="020B0604020202020204" pitchFamily="34" charset="0"/>
              <a:buChar char="•"/>
            </a:pPr>
            <a:r>
              <a:rPr lang="en-CA" sz="2000" dirty="0"/>
              <a:t>New Transfer Admits Registration Dates: </a:t>
            </a:r>
            <a:r>
              <a:rPr lang="en-CA" sz="2000" b="1" dirty="0"/>
              <a:t>April 5, 2024</a:t>
            </a:r>
          </a:p>
          <a:p>
            <a:pPr marL="342900" indent="-342900">
              <a:buClr>
                <a:srgbClr val="FF671F"/>
              </a:buClr>
              <a:buFont typeface="Arial" panose="020B0604020202020204" pitchFamily="34" charset="0"/>
              <a:buChar char="•"/>
            </a:pPr>
            <a:r>
              <a:rPr lang="en-CA" sz="2000" dirty="0"/>
              <a:t>Continuing Undergraduate Student Registration Dates: </a:t>
            </a:r>
            <a:r>
              <a:rPr lang="en-CA" sz="2000" b="1" dirty="0"/>
              <a:t>March 25-27, April 3-5, 2024</a:t>
            </a:r>
          </a:p>
          <a:p>
            <a:endParaRPr lang="en-CA" sz="2000" b="1" dirty="0"/>
          </a:p>
          <a:p>
            <a:r>
              <a:rPr lang="en-CA" sz="2000" b="1" dirty="0">
                <a:ea typeface="Calibri" panose="020F0502020204030204" pitchFamily="34" charset="0"/>
                <a:cs typeface="Times New Roman" panose="02020603050405020304" pitchFamily="18" charset="0"/>
              </a:rPr>
              <a:t>How is your enrolment start time determined?  </a:t>
            </a:r>
            <a:r>
              <a:rPr lang="en-CA" sz="2000" dirty="0">
                <a:ea typeface="Calibri" panose="020F0502020204030204" pitchFamily="34" charset="0"/>
                <a:cs typeface="Times New Roman" panose="02020603050405020304" pitchFamily="18" charset="0"/>
              </a:rPr>
              <a:t>More information can be found </a:t>
            </a:r>
            <a:r>
              <a:rPr lang="en-CA" sz="1800" b="1" u="sng" dirty="0">
                <a:solidFill>
                  <a:srgbClr val="FF671F"/>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CA" sz="2000" dirty="0">
                <a:ea typeface="Calibri" panose="020F0502020204030204" pitchFamily="34" charset="0"/>
                <a:cs typeface="Times New Roman" panose="02020603050405020304" pitchFamily="18" charset="0"/>
              </a:rPr>
              <a:t>.</a:t>
            </a:r>
            <a:endParaRPr lang="en-CA" sz="2000" dirty="0"/>
          </a:p>
        </p:txBody>
      </p:sp>
      <p:sp>
        <p:nvSpPr>
          <p:cNvPr id="3" name="TextBox 2">
            <a:extLst>
              <a:ext uri="{FF2B5EF4-FFF2-40B4-BE49-F238E27FC236}">
                <a16:creationId xmlns:a16="http://schemas.microsoft.com/office/drawing/2014/main" id="{EC091327-51A1-45D2-A68C-22547124F434}"/>
              </a:ext>
            </a:extLst>
          </p:cNvPr>
          <p:cNvSpPr txBox="1"/>
          <p:nvPr/>
        </p:nvSpPr>
        <p:spPr>
          <a:xfrm>
            <a:off x="562628" y="3472164"/>
            <a:ext cx="8953767" cy="523220"/>
          </a:xfrm>
          <a:prstGeom prst="rect">
            <a:avLst/>
          </a:prstGeom>
          <a:noFill/>
        </p:spPr>
        <p:txBody>
          <a:bodyPr wrap="square" rtlCol="0">
            <a:spAutoFit/>
          </a:bodyPr>
          <a:lstStyle/>
          <a:p>
            <a:r>
              <a:rPr lang="en-CA" sz="2800" dirty="0">
                <a:solidFill>
                  <a:srgbClr val="6D6E71"/>
                </a:solidFill>
                <a:latin typeface="+mj-lt"/>
                <a:ea typeface="+mj-ea"/>
                <a:cs typeface="+mj-cs"/>
              </a:rPr>
              <a:t>Locating your Enrolment Start Time on your Student Centre:</a:t>
            </a:r>
          </a:p>
        </p:txBody>
      </p:sp>
    </p:spTree>
    <p:extLst>
      <p:ext uri="{BB962C8B-B14F-4D97-AF65-F5344CB8AC3E}">
        <p14:creationId xmlns:p14="http://schemas.microsoft.com/office/powerpoint/2010/main" val="3020495963"/>
      </p:ext>
    </p:extLst>
  </p:cSld>
  <p:clrMapOvr>
    <a:masterClrMapping/>
  </p:clrMapOvr>
</p:sld>
</file>

<file path=ppt/theme/theme1.xml><?xml version="1.0" encoding="utf-8"?>
<a:theme xmlns:a="http://schemas.openxmlformats.org/drawingml/2006/main" name="Office Theme">
  <a:themeElements>
    <a:clrScheme name="UCalgary">
      <a:dk1>
        <a:srgbClr val="000000"/>
      </a:dk1>
      <a:lt1>
        <a:srgbClr val="FFFFFF"/>
      </a:lt1>
      <a:dk2>
        <a:srgbClr val="8C857B"/>
      </a:dk2>
      <a:lt2>
        <a:srgbClr val="C3BFB6"/>
      </a:lt2>
      <a:accent1>
        <a:srgbClr val="D6001C"/>
      </a:accent1>
      <a:accent2>
        <a:srgbClr val="FFA300"/>
      </a:accent2>
      <a:accent3>
        <a:srgbClr val="FF671F"/>
      </a:accent3>
      <a:accent4>
        <a:srgbClr val="B5BD00"/>
      </a:accent4>
      <a:accent5>
        <a:srgbClr val="CE0058"/>
      </a:accent5>
      <a:accent6>
        <a:srgbClr val="A6192E"/>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urish - Widescreen" id="{F6CC2102-09BA-8D48-BD89-B404254B96EA}" vid="{C0B2F5DA-6ECF-7747-98C6-3BCF38F6A7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D735855909F14FB6250141B48BB436" ma:contentTypeVersion="0" ma:contentTypeDescription="Create a new document." ma:contentTypeScope="" ma:versionID="2668d068a3d15d27978d94907a5ce0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B082F3-D39D-4FDC-94C3-3492979229E5}">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138259-B6CD-44D7-A052-3E3A39B4F678}">
  <ds:schemaRefs>
    <ds:schemaRef ds:uri="http://schemas.microsoft.com/sharepoint/v3/contenttype/forms"/>
  </ds:schemaRefs>
</ds:datastoreItem>
</file>

<file path=customXml/itemProps3.xml><?xml version="1.0" encoding="utf-8"?>
<ds:datastoreItem xmlns:ds="http://schemas.openxmlformats.org/officeDocument/2006/customXml" ds:itemID="{299568D1-9CD6-4DD2-BE7F-4D4E9CED01FA}">
  <ds:schemaRef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778</TotalTime>
  <Words>2440</Words>
  <Application>Microsoft Office PowerPoint</Application>
  <PresentationFormat>Widescreen</PresentationFormat>
  <Paragraphs>220</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Gotham-Book</vt:lpstr>
      <vt:lpstr>Wingdings</vt:lpstr>
      <vt:lpstr>Office Theme</vt:lpstr>
      <vt:lpstr>   Registration and Program Guide for BComm Students</vt:lpstr>
      <vt:lpstr>PowerPoint Presentation</vt:lpstr>
      <vt:lpstr>Agenda</vt:lpstr>
      <vt:lpstr>Program Guide – Recommended Course Sequence </vt:lpstr>
      <vt:lpstr>Recommended Options</vt:lpstr>
      <vt:lpstr>Academic Requirements Report</vt:lpstr>
      <vt:lpstr>First Year Student Resources</vt:lpstr>
      <vt:lpstr>Navigating Your Student Centre</vt:lpstr>
      <vt:lpstr>Fall/Winter 2024/2025 Registration Dates</vt:lpstr>
      <vt:lpstr>Registration Tools - Course Search and Schedule Builder</vt:lpstr>
      <vt:lpstr>Validate Your Shopping Cart</vt:lpstr>
      <vt:lpstr>Registration Terminology </vt:lpstr>
      <vt:lpstr>Waitlists - Do’s &amp; Don'ts</vt:lpstr>
      <vt:lpstr>Waitlists - Do’s &amp; Don’ts</vt:lpstr>
      <vt:lpstr>Registration - Important Considerations</vt:lpstr>
      <vt:lpstr>Registration - Tools for Success</vt:lpstr>
      <vt:lpstr>Degree Enhancements - Minors</vt:lpstr>
      <vt:lpstr>Degree Enhancements - Embedded Certificates (EMC)</vt:lpstr>
      <vt:lpstr>Degree Enhancements - Combined Degrees</vt:lpstr>
      <vt:lpstr>Degree Enhancements - BComm Honours</vt:lpstr>
      <vt:lpstr>Degree Enhancements - BComm Honours</vt:lpstr>
      <vt:lpstr>Visualizing Changes - What If Report</vt:lpstr>
      <vt:lpstr>PowerPoint Presentation</vt:lpstr>
      <vt:lpstr>PowerPoint Presentation</vt:lpstr>
      <vt:lpstr>Experiential Programs - Co-operative Education (Co-op)</vt:lpstr>
      <vt:lpstr>Experiential Programs - Co-operative Education (Co-op)</vt:lpstr>
      <vt:lpstr>Experiential Programs - Co-operative Education (Co-op)</vt:lpstr>
      <vt:lpstr>Experiential Programs - International Exchange</vt:lpstr>
      <vt:lpstr>Student Success- Academic Development Specialist (ADS)</vt:lpstr>
      <vt:lpstr>PowerPoint Presentation</vt:lpstr>
    </vt:vector>
  </TitlesOfParts>
  <Company>University of Calgary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Webinar</dc:title>
  <dc:creator>Emily Kate Hrenewich</dc:creator>
  <cp:lastModifiedBy>Stephanie Butters</cp:lastModifiedBy>
  <cp:revision>511</cp:revision>
  <dcterms:created xsi:type="dcterms:W3CDTF">2021-02-09T15:42:07Z</dcterms:created>
  <dcterms:modified xsi:type="dcterms:W3CDTF">2024-01-24T16:43:19Z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